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7" r:id="rId3"/>
    <p:sldId id="258" r:id="rId4"/>
    <p:sldId id="318" r:id="rId5"/>
    <p:sldId id="319" r:id="rId6"/>
    <p:sldId id="320" r:id="rId7"/>
    <p:sldId id="321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0" r:id="rId18"/>
    <p:sldId id="272" r:id="rId19"/>
    <p:sldId id="273" r:id="rId20"/>
    <p:sldId id="274" r:id="rId21"/>
    <p:sldId id="309" r:id="rId22"/>
    <p:sldId id="275" r:id="rId23"/>
    <p:sldId id="276" r:id="rId24"/>
    <p:sldId id="279" r:id="rId25"/>
    <p:sldId id="278" r:id="rId26"/>
    <p:sldId id="280" r:id="rId27"/>
    <p:sldId id="281" r:id="rId28"/>
    <p:sldId id="283" r:id="rId29"/>
    <p:sldId id="284" r:id="rId30"/>
    <p:sldId id="285" r:id="rId31"/>
    <p:sldId id="311" r:id="rId32"/>
    <p:sldId id="286" r:id="rId33"/>
    <p:sldId id="312" r:id="rId34"/>
    <p:sldId id="289" r:id="rId35"/>
    <p:sldId id="313" r:id="rId36"/>
    <p:sldId id="314" r:id="rId37"/>
    <p:sldId id="315" r:id="rId38"/>
    <p:sldId id="316" r:id="rId39"/>
    <p:sldId id="299" r:id="rId40"/>
    <p:sldId id="290" r:id="rId41"/>
    <p:sldId id="310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300" r:id="rId50"/>
    <p:sldId id="302" r:id="rId51"/>
    <p:sldId id="301" r:id="rId52"/>
    <p:sldId id="303" r:id="rId53"/>
    <p:sldId id="304" r:id="rId54"/>
    <p:sldId id="305" r:id="rId55"/>
    <p:sldId id="306" r:id="rId56"/>
    <p:sldId id="271" r:id="rId57"/>
    <p:sldId id="317" r:id="rId58"/>
    <p:sldId id="269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Open Sans Medium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63F7"/>
    <a:srgbClr val="FF5050"/>
    <a:srgbClr val="FFC40F"/>
    <a:srgbClr val="00B0F0"/>
    <a:srgbClr val="8EF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55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b59aaf7f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b59aaf7f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b59aaf7f6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b59aaf7f6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b59aaf7f6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b59aaf7f6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b59aaf7f6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b59aaf7f6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b59aaf7f6_0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b59aaf7f6_0_7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b59aaf7f6_0_7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b59aaf7f6_0_7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b59aaf7f6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b59aaf7f6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411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674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882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b59aaf7f6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b59aaf7f6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463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55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831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291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705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91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370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8631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564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153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b59aaf7f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b59aaf7f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757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289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272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320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435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613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4685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97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7266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676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b59aaf7f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b59aaf7f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81156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1981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131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580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7923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59396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9312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5721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0510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62156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2605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b59aaf7f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b59aaf7f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09930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93307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75402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2350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8223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93649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b59aaf7f6_0_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0b59aaf7f6_0_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046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b59aaf7f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b59aaf7f6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9534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b59aaf7f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b59aaf7f6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3302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b59aaf7f6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b59aaf7f6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b59aaf7f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b59aaf7f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562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b59aaf7f6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b59aaf7f6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603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b59aaf7f6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b59aaf7f6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b59aaf7f6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b59aaf7f6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8630475" y="4049641"/>
            <a:ext cx="943200" cy="943200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537313" y="3966422"/>
            <a:ext cx="1129500" cy="11295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905"/>
            <a:ext cx="4171600" cy="46937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050824" y="3943350"/>
            <a:ext cx="713100" cy="713100"/>
          </a:xfrm>
          <a:prstGeom prst="ellipse">
            <a:avLst/>
          </a:prstGeom>
          <a:noFill/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730949" y="4327905"/>
            <a:ext cx="713100" cy="713100"/>
          </a:xfrm>
          <a:prstGeom prst="ellipse">
            <a:avLst/>
          </a:prstGeom>
          <a:noFill/>
          <a:ln w="28575" cap="flat" cmpd="sng">
            <a:solidFill>
              <a:srgbClr val="1F3864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0" y="4622104"/>
            <a:ext cx="9144000" cy="5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691182" y="-443206"/>
            <a:ext cx="1731600" cy="1731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6981023" y="43531"/>
            <a:ext cx="1426500" cy="1426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0" y="4622104"/>
            <a:ext cx="9144000" cy="5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2"/>
          <p:cNvSpPr/>
          <p:nvPr/>
        </p:nvSpPr>
        <p:spPr>
          <a:xfrm>
            <a:off x="0" y="4622104"/>
            <a:ext cx="9144000" cy="5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8630475" y="4049641"/>
            <a:ext cx="943200" cy="943200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8537313" y="3966422"/>
            <a:ext cx="1129500" cy="11295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8050824" y="3943350"/>
            <a:ext cx="713100" cy="713100"/>
          </a:xfrm>
          <a:prstGeom prst="ellipse">
            <a:avLst/>
          </a:prstGeom>
          <a:noFill/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7730949" y="4327905"/>
            <a:ext cx="713100" cy="713100"/>
          </a:xfrm>
          <a:prstGeom prst="ellipse">
            <a:avLst/>
          </a:prstGeom>
          <a:noFill/>
          <a:ln w="28575" cap="flat" cmpd="sng">
            <a:solidFill>
              <a:srgbClr val="1F3864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7691182" y="-443206"/>
            <a:ext cx="1731600" cy="1731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6981023" y="43531"/>
            <a:ext cx="1426500" cy="1426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0" y="4622104"/>
            <a:ext cx="9144000" cy="5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"/>
          <p:cNvSpPr/>
          <p:nvPr/>
        </p:nvSpPr>
        <p:spPr>
          <a:xfrm>
            <a:off x="8630475" y="4049641"/>
            <a:ext cx="943200" cy="943200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8537313" y="3966422"/>
            <a:ext cx="1129500" cy="11295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8050824" y="3943350"/>
            <a:ext cx="713100" cy="713100"/>
          </a:xfrm>
          <a:prstGeom prst="ellipse">
            <a:avLst/>
          </a:prstGeom>
          <a:noFill/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"/>
          <p:cNvSpPr/>
          <p:nvPr/>
        </p:nvSpPr>
        <p:spPr>
          <a:xfrm>
            <a:off x="7730949" y="4327905"/>
            <a:ext cx="713100" cy="713100"/>
          </a:xfrm>
          <a:prstGeom prst="ellipse">
            <a:avLst/>
          </a:prstGeom>
          <a:noFill/>
          <a:ln w="28575" cap="flat" cmpd="sng">
            <a:solidFill>
              <a:srgbClr val="1F3864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7691182" y="-443206"/>
            <a:ext cx="1731600" cy="1731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6981023" y="43531"/>
            <a:ext cx="1426500" cy="1426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0" y="4622104"/>
            <a:ext cx="9144000" cy="5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/>
          <p:nvPr/>
        </p:nvSpPr>
        <p:spPr>
          <a:xfrm>
            <a:off x="8744775" y="4163941"/>
            <a:ext cx="943200" cy="943200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8651613" y="4080722"/>
            <a:ext cx="1129500" cy="11295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8165124" y="4057650"/>
            <a:ext cx="713100" cy="713100"/>
          </a:xfrm>
          <a:prstGeom prst="ellipse">
            <a:avLst/>
          </a:prstGeom>
          <a:noFill/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7845249" y="4442205"/>
            <a:ext cx="713100" cy="713100"/>
          </a:xfrm>
          <a:prstGeom prst="ellipse">
            <a:avLst/>
          </a:prstGeom>
          <a:noFill/>
          <a:ln w="28575" cap="flat" cmpd="sng">
            <a:solidFill>
              <a:srgbClr val="1F3864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7805482" y="-328906"/>
            <a:ext cx="1731600" cy="1731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0" y="4622104"/>
            <a:ext cx="9144000" cy="5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6981023" y="43531"/>
            <a:ext cx="1426500" cy="1426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/>
          <p:nvPr/>
        </p:nvSpPr>
        <p:spPr>
          <a:xfrm>
            <a:off x="8630475" y="4049641"/>
            <a:ext cx="943200" cy="943200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8537313" y="3966422"/>
            <a:ext cx="1129500" cy="11295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8050824" y="3943350"/>
            <a:ext cx="713100" cy="713100"/>
          </a:xfrm>
          <a:prstGeom prst="ellipse">
            <a:avLst/>
          </a:prstGeom>
          <a:noFill/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7730949" y="4327905"/>
            <a:ext cx="713100" cy="713100"/>
          </a:xfrm>
          <a:prstGeom prst="ellipse">
            <a:avLst/>
          </a:prstGeom>
          <a:noFill/>
          <a:ln w="28575" cap="flat" cmpd="sng">
            <a:solidFill>
              <a:srgbClr val="1F3864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7691182" y="-443206"/>
            <a:ext cx="1731600" cy="1731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6981023" y="43531"/>
            <a:ext cx="1426500" cy="1426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6"/>
          <p:cNvSpPr/>
          <p:nvPr/>
        </p:nvSpPr>
        <p:spPr>
          <a:xfrm>
            <a:off x="0" y="4622104"/>
            <a:ext cx="9144000" cy="5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/>
          <p:nvPr/>
        </p:nvSpPr>
        <p:spPr>
          <a:xfrm>
            <a:off x="8630475" y="4049641"/>
            <a:ext cx="943200" cy="943200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8537313" y="3966422"/>
            <a:ext cx="1129500" cy="11295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8050824" y="3943350"/>
            <a:ext cx="713100" cy="713100"/>
          </a:xfrm>
          <a:prstGeom prst="ellipse">
            <a:avLst/>
          </a:prstGeom>
          <a:noFill/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/>
          <p:nvPr/>
        </p:nvSpPr>
        <p:spPr>
          <a:xfrm>
            <a:off x="7730949" y="4327905"/>
            <a:ext cx="713100" cy="713100"/>
          </a:xfrm>
          <a:prstGeom prst="ellipse">
            <a:avLst/>
          </a:prstGeom>
          <a:noFill/>
          <a:ln w="28575" cap="flat" cmpd="sng">
            <a:solidFill>
              <a:srgbClr val="1F3864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/>
          <p:nvPr/>
        </p:nvSpPr>
        <p:spPr>
          <a:xfrm>
            <a:off x="7691182" y="-443206"/>
            <a:ext cx="1731600" cy="1731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6981023" y="43531"/>
            <a:ext cx="1426500" cy="1426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0" y="4622104"/>
            <a:ext cx="9144000" cy="5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/>
          <p:nvPr/>
        </p:nvSpPr>
        <p:spPr>
          <a:xfrm>
            <a:off x="8630475" y="4049641"/>
            <a:ext cx="943200" cy="943200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8537313" y="3966422"/>
            <a:ext cx="1129500" cy="11295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8050824" y="3943350"/>
            <a:ext cx="713100" cy="713100"/>
          </a:xfrm>
          <a:prstGeom prst="ellipse">
            <a:avLst/>
          </a:prstGeom>
          <a:noFill/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7730949" y="4327905"/>
            <a:ext cx="713100" cy="713100"/>
          </a:xfrm>
          <a:prstGeom prst="ellipse">
            <a:avLst/>
          </a:prstGeom>
          <a:noFill/>
          <a:ln w="28575" cap="flat" cmpd="sng">
            <a:solidFill>
              <a:srgbClr val="1F3864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7691182" y="-443206"/>
            <a:ext cx="1731600" cy="1731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6981023" y="43531"/>
            <a:ext cx="1426500" cy="1426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0" y="4622104"/>
            <a:ext cx="9144000" cy="5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>
            <a:off x="8630475" y="4049641"/>
            <a:ext cx="943200" cy="943200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8537313" y="3966422"/>
            <a:ext cx="1129500" cy="11295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8050824" y="3943350"/>
            <a:ext cx="713100" cy="713100"/>
          </a:xfrm>
          <a:prstGeom prst="ellipse">
            <a:avLst/>
          </a:prstGeom>
          <a:noFill/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7730949" y="4327905"/>
            <a:ext cx="713100" cy="713100"/>
          </a:xfrm>
          <a:prstGeom prst="ellipse">
            <a:avLst/>
          </a:prstGeom>
          <a:noFill/>
          <a:ln w="28575" cap="flat" cmpd="sng">
            <a:solidFill>
              <a:srgbClr val="1F3864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7691182" y="-443206"/>
            <a:ext cx="1731600" cy="1731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6981023" y="43531"/>
            <a:ext cx="1426500" cy="1426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0" y="4622104"/>
            <a:ext cx="9144000" cy="5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16" name="Google Shape;116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7" name="Google Shape;117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/>
          <p:nvPr/>
        </p:nvSpPr>
        <p:spPr>
          <a:xfrm>
            <a:off x="8630475" y="4049641"/>
            <a:ext cx="943200" cy="943200"/>
          </a:xfrm>
          <a:prstGeom prst="ellipse">
            <a:avLst/>
          </a:prstGeom>
          <a:solidFill>
            <a:srgbClr val="00B0F0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0"/>
          <p:cNvSpPr/>
          <p:nvPr/>
        </p:nvSpPr>
        <p:spPr>
          <a:xfrm>
            <a:off x="8537313" y="3966422"/>
            <a:ext cx="1129500" cy="1129500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8050824" y="3943350"/>
            <a:ext cx="713100" cy="713100"/>
          </a:xfrm>
          <a:prstGeom prst="ellipse">
            <a:avLst/>
          </a:prstGeom>
          <a:noFill/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7730949" y="4327905"/>
            <a:ext cx="713100" cy="713100"/>
          </a:xfrm>
          <a:prstGeom prst="ellipse">
            <a:avLst/>
          </a:prstGeom>
          <a:noFill/>
          <a:ln w="28575" cap="flat" cmpd="sng">
            <a:solidFill>
              <a:srgbClr val="1F3864"/>
            </a:solidFill>
            <a:prstDash val="lgDashDot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7691182" y="-443206"/>
            <a:ext cx="1731600" cy="1731600"/>
          </a:xfrm>
          <a:prstGeom prst="ellipse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6981023" y="43531"/>
            <a:ext cx="1426500" cy="14265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0" y="4622104"/>
            <a:ext cx="9144000" cy="521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1" name="Google Shape;131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amiandeluca.com.ar/que-es-react" TargetMode="External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notesSlide" Target="../notesSlides/notesSlide13.xml"/><Relationship Id="rId9" Type="http://schemas.openxmlformats.org/officeDocument/2006/relationships/hyperlink" Target="https://creativecommons.org/licenses/by-nc-nd/3.0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.png"/><Relationship Id="rId11" Type="http://schemas.openxmlformats.org/officeDocument/2006/relationships/hyperlink" Target="https://creativecommons.org/licenses/by-nc-nd/3.0/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damiandeluca.com.ar/que-es-react" TargetMode="External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creativecommons.org/licenses/by-nc/3.0/" TargetMode="External"/><Relationship Id="rId12" Type="http://schemas.openxmlformats.org/officeDocument/2006/relationships/image" Target="../media/image26.png"/><Relationship Id="rId17" Type="http://schemas.openxmlformats.org/officeDocument/2006/relationships/image" Target="../media/image10.jpg"/><Relationship Id="rId2" Type="http://schemas.openxmlformats.org/officeDocument/2006/relationships/audio" Target="../media/media20.m4a"/><Relationship Id="rId16" Type="http://schemas.openxmlformats.org/officeDocument/2006/relationships/hyperlink" Target="https://pngimg.com/download/60283" TargetMode="External"/><Relationship Id="rId1" Type="http://schemas.microsoft.com/office/2007/relationships/media" Target="../media/media20.m4a"/><Relationship Id="rId6" Type="http://schemas.openxmlformats.org/officeDocument/2006/relationships/hyperlink" Target="http://hugoware.net/work/" TargetMode="External"/><Relationship Id="rId11" Type="http://schemas.openxmlformats.org/officeDocument/2006/relationships/hyperlink" Target="https://pngimg.com/download/60235" TargetMode="External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20.xml"/><Relationship Id="rId9" Type="http://schemas.openxmlformats.org/officeDocument/2006/relationships/hyperlink" Target="https://pixabay.com/en/user-person-generic-single-general-23874/" TargetMode="External"/><Relationship Id="rId14" Type="http://schemas.openxmlformats.org/officeDocument/2006/relationships/hyperlink" Target="http://pngimg.com/download/60293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hyperlink" Target="http://hugoware.net/work/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21.xml"/><Relationship Id="rId9" Type="http://schemas.openxmlformats.org/officeDocument/2006/relationships/hyperlink" Target="https://pngimg.com/download/60235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hyperlink" Target="https://damiandeluca.com.ar/que-es-react" TargetMode="External"/><Relationship Id="rId5" Type="http://schemas.openxmlformats.org/officeDocument/2006/relationships/image" Target="../media/image29.jp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2.xml"/><Relationship Id="rId9" Type="http://schemas.openxmlformats.org/officeDocument/2006/relationships/hyperlink" Target="http://scoprilamela.it/safari-su-iphone-lento-disattiva-javascript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6.jpe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hyperlink" Target="https://pngimg.com/download/60235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2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2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2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6" Type="http://schemas.openxmlformats.org/officeDocument/2006/relationships/image" Target="../media/image2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6" Type="http://schemas.openxmlformats.org/officeDocument/2006/relationships/image" Target="../media/image2.png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"/>
          <p:cNvSpPr txBox="1">
            <a:spLocks noGrp="1"/>
          </p:cNvSpPr>
          <p:nvPr>
            <p:ph type="ctrTitle"/>
          </p:nvPr>
        </p:nvSpPr>
        <p:spPr>
          <a:xfrm>
            <a:off x="1143000" y="1222772"/>
            <a:ext cx="6858000" cy="1790700"/>
          </a:xfrm>
          <a:prstGeom prst="rect">
            <a:avLst/>
          </a:prstGeom>
          <a:gradFill>
            <a:gsLst>
              <a:gs pos="0">
                <a:srgbClr val="FFFFFF">
                  <a:alpha val="81960"/>
                  <a:alpha val="88830"/>
                </a:srgbClr>
              </a:gs>
              <a:gs pos="100000">
                <a:schemeClr val="lt1">
                  <a:alpha val="88830"/>
                </a:schemeClr>
              </a:gs>
            </a:gsLst>
            <a:lin ang="5400012" scaled="0"/>
          </a:gradFill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Manajemen Tempat Duduk pada OXAM</a:t>
            </a:r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"/>
          </p:nvPr>
        </p:nvSpPr>
        <p:spPr>
          <a:xfrm>
            <a:off x="1143000" y="3082527"/>
            <a:ext cx="6858000" cy="396000"/>
          </a:xfrm>
          <a:prstGeom prst="rect">
            <a:avLst/>
          </a:prstGeom>
          <a:solidFill>
            <a:srgbClr val="FFFFFF">
              <a:alpha val="88830"/>
            </a:srgbClr>
          </a:solidFill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Christian Saul Gerald Patrick Nasira - 2017730089</a:t>
            </a:r>
            <a:endParaRPr/>
          </a:p>
        </p:txBody>
      </p:sp>
      <p:pic>
        <p:nvPicPr>
          <p:cNvPr id="2" name="opening">
            <a:hlinkClick r:id="" action="ppaction://media"/>
            <a:extLst>
              <a:ext uri="{FF2B5EF4-FFF2-40B4-BE49-F238E27FC236}">
                <a16:creationId xmlns:a16="http://schemas.microsoft.com/office/drawing/2014/main" id="{E33B4A9D-083E-4BD7-894B-F47F10232D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5197" y="4688297"/>
            <a:ext cx="381533" cy="381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Tujuan</a:t>
            </a:r>
            <a:endParaRPr/>
          </a:p>
        </p:txBody>
      </p:sp>
      <p:grpSp>
        <p:nvGrpSpPr>
          <p:cNvPr id="206" name="Google Shape;206;p18"/>
          <p:cNvGrpSpPr/>
          <p:nvPr/>
        </p:nvGrpSpPr>
        <p:grpSpPr>
          <a:xfrm>
            <a:off x="763409" y="1479808"/>
            <a:ext cx="3349917" cy="1307642"/>
            <a:chOff x="1298225" y="1786475"/>
            <a:chExt cx="2271900" cy="1460400"/>
          </a:xfrm>
        </p:grpSpPr>
        <p:sp>
          <p:nvSpPr>
            <p:cNvPr id="207" name="Google Shape;207;p18"/>
            <p:cNvSpPr/>
            <p:nvPr/>
          </p:nvSpPr>
          <p:spPr>
            <a:xfrm>
              <a:off x="1298225" y="1786475"/>
              <a:ext cx="2271900" cy="14604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8"/>
            <p:cNvSpPr txBox="1"/>
            <p:nvPr/>
          </p:nvSpPr>
          <p:spPr>
            <a:xfrm>
              <a:off x="1425271" y="1897233"/>
              <a:ext cx="2017800" cy="11688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Spesifikasi kebutuhan serta rancangan untuk sistem pemilihan posisi ujian secara otomatis dan manajemen ruang di Lab.FTIS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18"/>
          <p:cNvGrpSpPr/>
          <p:nvPr/>
        </p:nvGrpSpPr>
        <p:grpSpPr>
          <a:xfrm>
            <a:off x="3992034" y="3071558"/>
            <a:ext cx="3349917" cy="1307642"/>
            <a:chOff x="1298225" y="1786475"/>
            <a:chExt cx="2271900" cy="1460400"/>
          </a:xfrm>
        </p:grpSpPr>
        <p:sp>
          <p:nvSpPr>
            <p:cNvPr id="210" name="Google Shape;210;p18"/>
            <p:cNvSpPr/>
            <p:nvPr/>
          </p:nvSpPr>
          <p:spPr>
            <a:xfrm>
              <a:off x="1298225" y="1786475"/>
              <a:ext cx="2271900" cy="14604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8"/>
            <p:cNvSpPr txBox="1"/>
            <p:nvPr/>
          </p:nvSpPr>
          <p:spPr>
            <a:xfrm>
              <a:off x="1425279" y="2067430"/>
              <a:ext cx="2017800" cy="9282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Spesifikasi kebutuhan serta rancangan untuk menerapkan mode otentikasi berbasis token pada OXAM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D388F3-E63D-499A-B588-A37E0BDA0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5350" y="471725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Tujuan</a:t>
            </a:r>
            <a:endParaRPr/>
          </a:p>
        </p:txBody>
      </p:sp>
      <p:grpSp>
        <p:nvGrpSpPr>
          <p:cNvPr id="217" name="Google Shape;217;p19"/>
          <p:cNvGrpSpPr/>
          <p:nvPr/>
        </p:nvGrpSpPr>
        <p:grpSpPr>
          <a:xfrm>
            <a:off x="763409" y="1479808"/>
            <a:ext cx="3349917" cy="1307642"/>
            <a:chOff x="1298225" y="1786475"/>
            <a:chExt cx="2271900" cy="1460400"/>
          </a:xfrm>
        </p:grpSpPr>
        <p:sp>
          <p:nvSpPr>
            <p:cNvPr id="218" name="Google Shape;218;p19"/>
            <p:cNvSpPr/>
            <p:nvPr/>
          </p:nvSpPr>
          <p:spPr>
            <a:xfrm>
              <a:off x="1298225" y="1786475"/>
              <a:ext cx="2271900" cy="14604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FFC4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9"/>
            <p:cNvSpPr txBox="1"/>
            <p:nvPr/>
          </p:nvSpPr>
          <p:spPr>
            <a:xfrm>
              <a:off x="1425279" y="2067428"/>
              <a:ext cx="2017800" cy="928200"/>
            </a:xfrm>
            <a:prstGeom prst="rect">
              <a:avLst/>
            </a:prstGeom>
            <a:solidFill>
              <a:srgbClr val="FFC40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Sistem pemilihan posisi ujian secara otomatis dan sistem manajemen ruang di Lab.FTIS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19"/>
          <p:cNvGrpSpPr/>
          <p:nvPr/>
        </p:nvGrpSpPr>
        <p:grpSpPr>
          <a:xfrm>
            <a:off x="3992034" y="3071558"/>
            <a:ext cx="3349917" cy="1307642"/>
            <a:chOff x="1298225" y="1786475"/>
            <a:chExt cx="2271900" cy="1460400"/>
          </a:xfrm>
        </p:grpSpPr>
        <p:sp>
          <p:nvSpPr>
            <p:cNvPr id="221" name="Google Shape;221;p19"/>
            <p:cNvSpPr/>
            <p:nvPr/>
          </p:nvSpPr>
          <p:spPr>
            <a:xfrm>
              <a:off x="1298225" y="1786475"/>
              <a:ext cx="2271900" cy="146040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rgbClr val="8EF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9"/>
            <p:cNvSpPr txBox="1"/>
            <p:nvPr/>
          </p:nvSpPr>
          <p:spPr>
            <a:xfrm>
              <a:off x="1425279" y="2152532"/>
              <a:ext cx="2017800" cy="687600"/>
            </a:xfrm>
            <a:prstGeom prst="rect">
              <a:avLst/>
            </a:prstGeom>
            <a:solidFill>
              <a:srgbClr val="8EFF4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Mode ujian dengan otentikasi berbasis token pada OXAM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4C6DA1-636B-463C-B767-4C4A38892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8325" y="4691678"/>
            <a:ext cx="355955" cy="355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Detail Perkembangan Skripsi</a:t>
            </a:r>
            <a:endParaRPr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B77057-3321-4818-861D-582F7CC74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0588" y="4726664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OXAM - Tools</a:t>
            </a:r>
            <a:endParaRPr/>
          </a:p>
        </p:txBody>
      </p:sp>
      <p:pic>
        <p:nvPicPr>
          <p:cNvPr id="233" name="Google Shape;2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8075" y="1767777"/>
            <a:ext cx="1943100" cy="16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3825" y="1767788"/>
            <a:ext cx="1544484" cy="16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66BB2F-3084-4F9D-B14F-279782AE0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04379" y="4694875"/>
            <a:ext cx="349562" cy="349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F0D40-2888-49B3-80A4-0E868FC07909}"/>
              </a:ext>
            </a:extLst>
          </p:cNvPr>
          <p:cNvSpPr txBox="1"/>
          <p:nvPr/>
        </p:nvSpPr>
        <p:spPr>
          <a:xfrm>
            <a:off x="0" y="4428592"/>
            <a:ext cx="6600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8" tooltip="https://damiandeluca.com.ar/que-es-react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9" tooltip="https://creativecommons.org/licenses/by-nc-nd/3.0/"/>
              </a:rPr>
              <a:t>CC BY-NC-ND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pic>
        <p:nvPicPr>
          <p:cNvPr id="240" name="Google Shape;240;p22"/>
          <p:cNvPicPr preferRelativeResize="0"/>
          <p:nvPr/>
        </p:nvPicPr>
        <p:blipFill rotWithShape="1">
          <a:blip r:embed="rId5">
            <a:alphaModFix/>
          </a:blip>
          <a:srcRect r="52367"/>
          <a:stretch/>
        </p:blipFill>
        <p:spPr>
          <a:xfrm>
            <a:off x="480500" y="1268050"/>
            <a:ext cx="2842674" cy="244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0675" y="1213575"/>
            <a:ext cx="902858" cy="90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7984" y="2201193"/>
            <a:ext cx="865540" cy="865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0665" y="3202066"/>
            <a:ext cx="902859" cy="902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C4100DB-E63F-410E-B334-D76BA6B85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55535" y="4739635"/>
            <a:ext cx="304801" cy="304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C2070A-13DA-4B75-AB9B-4F9D394831B4}"/>
              </a:ext>
            </a:extLst>
          </p:cNvPr>
          <p:cNvSpPr txBox="1"/>
          <p:nvPr/>
        </p:nvSpPr>
        <p:spPr>
          <a:xfrm>
            <a:off x="0" y="4428592"/>
            <a:ext cx="6600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10" tooltip="https://damiandeluca.com.ar/que-es-react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11" tooltip="https://creativecommons.org/licenses/by-nc-nd/3.0/"/>
              </a:rPr>
              <a:t>CC BY-NC-ND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pic>
        <p:nvPicPr>
          <p:cNvPr id="249" name="Google Shape;2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350" y="1268050"/>
            <a:ext cx="3735200" cy="17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3950" y="3589650"/>
            <a:ext cx="5153140" cy="7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8D6C03-8052-455E-ADC4-0C2496321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04513" y="4770227"/>
            <a:ext cx="261237" cy="261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Docker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4794653-974A-4983-9AF0-1657ABE2B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089" y="1916030"/>
            <a:ext cx="2085401" cy="232250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B6D4B0-68F6-4E80-8E99-0386A8AF8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20" y="1916030"/>
            <a:ext cx="3744193" cy="1816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2046D3-FBCF-4251-8302-A366C5DE80A0}"/>
              </a:ext>
            </a:extLst>
          </p:cNvPr>
          <p:cNvSpPr txBox="1"/>
          <p:nvPr/>
        </p:nvSpPr>
        <p:spPr>
          <a:xfrm>
            <a:off x="1700914" y="1509375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8D559-A05C-4ACD-A197-5EC7BE8966EC}"/>
              </a:ext>
            </a:extLst>
          </p:cNvPr>
          <p:cNvSpPr txBox="1"/>
          <p:nvPr/>
        </p:nvSpPr>
        <p:spPr>
          <a:xfrm>
            <a:off x="5054909" y="1509375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docker-</a:t>
            </a:r>
            <a:r>
              <a:rPr lang="en-US" dirty="0" err="1"/>
              <a:t>compose.yml</a:t>
            </a:r>
            <a:endParaRPr lang="en-US" dirty="0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518E2B-B4AB-460B-8F0E-B3C385B5D8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Gitlab CI/CD</a:t>
            </a:r>
            <a:endParaRPr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458632-B124-41A0-B0AF-00F481CFEC6B}"/>
              </a:ext>
            </a:extLst>
          </p:cNvPr>
          <p:cNvGrpSpPr/>
          <p:nvPr/>
        </p:nvGrpSpPr>
        <p:grpSpPr>
          <a:xfrm>
            <a:off x="2090371" y="1549663"/>
            <a:ext cx="4963257" cy="2466905"/>
            <a:chOff x="673411" y="1747889"/>
            <a:chExt cx="4963257" cy="246690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6C3757-D664-40E1-8160-056F18C9F113}"/>
                </a:ext>
              </a:extLst>
            </p:cNvPr>
            <p:cNvSpPr/>
            <p:nvPr/>
          </p:nvSpPr>
          <p:spPr>
            <a:xfrm>
              <a:off x="2039815" y="1747889"/>
              <a:ext cx="2167703" cy="914400"/>
            </a:xfrm>
            <a:prstGeom prst="ellipse">
              <a:avLst/>
            </a:prstGeom>
            <a:solidFill>
              <a:srgbClr val="8EF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Continuous Integration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D4B0B0-DB33-4780-BE5C-1033CAEF3F33}"/>
                </a:ext>
              </a:extLst>
            </p:cNvPr>
            <p:cNvSpPr/>
            <p:nvPr/>
          </p:nvSpPr>
          <p:spPr>
            <a:xfrm>
              <a:off x="673411" y="2843559"/>
              <a:ext cx="2167703" cy="914400"/>
            </a:xfrm>
            <a:prstGeom prst="ellipse">
              <a:avLst/>
            </a:prstGeom>
            <a:solidFill>
              <a:srgbClr val="FFC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Continuous Delivery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155908-62E2-47CC-B7F5-4570CF6C1F52}"/>
                </a:ext>
              </a:extLst>
            </p:cNvPr>
            <p:cNvSpPr/>
            <p:nvPr/>
          </p:nvSpPr>
          <p:spPr>
            <a:xfrm>
              <a:off x="3468965" y="2912833"/>
              <a:ext cx="2167703" cy="9144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Continuous Deployment</a:t>
              </a:r>
            </a:p>
          </p:txBody>
        </p:sp>
        <p:sp>
          <p:nvSpPr>
            <p:cNvPr id="16" name="Arrow: Curved Right 15">
              <a:extLst>
                <a:ext uri="{FF2B5EF4-FFF2-40B4-BE49-F238E27FC236}">
                  <a16:creationId xmlns:a16="http://schemas.microsoft.com/office/drawing/2014/main" id="{074D6C08-FB01-441F-AFD2-9E196A538B4F}"/>
                </a:ext>
              </a:extLst>
            </p:cNvPr>
            <p:cNvSpPr/>
            <p:nvPr/>
          </p:nvSpPr>
          <p:spPr>
            <a:xfrm rot="20154748" flipH="1">
              <a:off x="4521970" y="1918195"/>
              <a:ext cx="588285" cy="9144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A90BDF55-8D1D-427A-BAB7-3A8F66BF90CA}"/>
                </a:ext>
              </a:extLst>
            </p:cNvPr>
            <p:cNvSpPr/>
            <p:nvPr/>
          </p:nvSpPr>
          <p:spPr>
            <a:xfrm rot="12600000" flipH="1">
              <a:off x="1196147" y="1815179"/>
              <a:ext cx="588285" cy="9144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F3CA1FC3-C488-4BEE-9756-C2C793DE18A0}"/>
                </a:ext>
              </a:extLst>
            </p:cNvPr>
            <p:cNvSpPr/>
            <p:nvPr/>
          </p:nvSpPr>
          <p:spPr>
            <a:xfrm rot="5400000" flipH="1">
              <a:off x="2829523" y="3463452"/>
              <a:ext cx="588285" cy="91440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93DD4B5-30F9-4477-AB37-024A29C6B2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05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8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2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Gitlab CI/CD - Terms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C365C34-106A-43FB-8909-410B052E6B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7" b="7674"/>
          <a:stretch/>
        </p:blipFill>
        <p:spPr>
          <a:xfrm>
            <a:off x="1310056" y="1331235"/>
            <a:ext cx="6523887" cy="24810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A4531-5071-498A-A3FE-9CBDBB255EA5}"/>
              </a:ext>
            </a:extLst>
          </p:cNvPr>
          <p:cNvSpPr txBox="1"/>
          <p:nvPr/>
        </p:nvSpPr>
        <p:spPr>
          <a:xfrm>
            <a:off x="0" y="4341801"/>
            <a:ext cx="4030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: APAC Advanced CI-CD Workshop slide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84ED49-12EF-40A4-8E4A-0F1DEC5848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4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Gitlab CI/CD</a:t>
            </a:r>
            <a:endParaRPr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0E8A097-BCDE-4E76-87F2-2172C323BE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79" y="1679807"/>
            <a:ext cx="2747472" cy="2446485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2F8D625A-350F-4707-8457-788C772E5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992" y="1692987"/>
            <a:ext cx="1866914" cy="18746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E7D4A-9687-4CE5-BF37-69531D0EF4D4}"/>
              </a:ext>
            </a:extLst>
          </p:cNvPr>
          <p:cNvSpPr txBox="1"/>
          <p:nvPr/>
        </p:nvSpPr>
        <p:spPr>
          <a:xfrm>
            <a:off x="1344244" y="1268044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gitlab-ci.yml</a:t>
            </a:r>
            <a:endParaRPr lang="en-US" dirty="0"/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1C6007F-0549-46B6-9B35-6828FB3A9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33132" y="4687438"/>
            <a:ext cx="364435" cy="3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25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4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4"/>
          <p:cNvGrpSpPr/>
          <p:nvPr/>
        </p:nvGrpSpPr>
        <p:grpSpPr>
          <a:xfrm>
            <a:off x="1742700" y="1421500"/>
            <a:ext cx="3427550" cy="734150"/>
            <a:chOff x="890400" y="664625"/>
            <a:chExt cx="3427550" cy="734150"/>
          </a:xfrm>
        </p:grpSpPr>
        <p:sp>
          <p:nvSpPr>
            <p:cNvPr id="159" name="Google Shape;159;p14"/>
            <p:cNvSpPr/>
            <p:nvPr/>
          </p:nvSpPr>
          <p:spPr>
            <a:xfrm>
              <a:off x="890400" y="664625"/>
              <a:ext cx="3210300" cy="578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 txBox="1"/>
            <p:nvPr/>
          </p:nvSpPr>
          <p:spPr>
            <a:xfrm>
              <a:off x="1023050" y="783175"/>
              <a:ext cx="3294900" cy="615600"/>
            </a:xfrm>
            <a:prstGeom prst="rect">
              <a:avLst/>
            </a:prstGeom>
            <a:solidFill>
              <a:srgbClr val="FFC40F"/>
            </a:solidFill>
            <a:ln>
              <a:noFill/>
            </a:ln>
          </p:spPr>
          <p:txBody>
            <a:bodyPr spcFirstLastPara="1" wrap="square" lIns="182875" tIns="182875" rIns="182875" bIns="182875" anchor="t" anchorCtr="0">
              <a:spAutoFit/>
            </a:bodyPr>
            <a:lstStyle/>
            <a:p>
              <a:pPr marL="18288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Open Sans Medium"/>
                  <a:ea typeface="Open Sans Medium"/>
                  <a:cs typeface="Open Sans Medium"/>
                  <a:sym typeface="Open Sans Medium"/>
                </a:rPr>
                <a:t>Alasan Pemilihan Topik</a:t>
              </a:r>
              <a:endParaRPr sz="1600"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2373475" y="2475625"/>
            <a:ext cx="3702825" cy="700250"/>
            <a:chOff x="1793525" y="1789300"/>
            <a:chExt cx="3702825" cy="700250"/>
          </a:xfrm>
        </p:grpSpPr>
        <p:sp>
          <p:nvSpPr>
            <p:cNvPr id="162" name="Google Shape;162;p14"/>
            <p:cNvSpPr/>
            <p:nvPr/>
          </p:nvSpPr>
          <p:spPr>
            <a:xfrm>
              <a:off x="1793525" y="1789300"/>
              <a:ext cx="3478500" cy="578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 txBox="1"/>
            <p:nvPr/>
          </p:nvSpPr>
          <p:spPr>
            <a:xfrm>
              <a:off x="1937450" y="1873950"/>
              <a:ext cx="3558900" cy="615600"/>
            </a:xfrm>
            <a:prstGeom prst="rect">
              <a:avLst/>
            </a:prstGeom>
            <a:solidFill>
              <a:srgbClr val="8EFF42"/>
            </a:solidFill>
            <a:ln>
              <a:noFill/>
            </a:ln>
          </p:spPr>
          <p:txBody>
            <a:bodyPr spcFirstLastPara="1" wrap="square" lIns="182875" tIns="182875" rIns="182875" bIns="182875" anchor="t" anchorCtr="0">
              <a:spAutoFit/>
            </a:bodyPr>
            <a:lstStyle/>
            <a:p>
              <a:pPr marL="18288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Open Sans Medium"/>
                  <a:ea typeface="Open Sans Medium"/>
                  <a:cs typeface="Open Sans Medium"/>
                  <a:sym typeface="Open Sans Medium"/>
                </a:rPr>
                <a:t>Detail Perkembangan Skripsi</a:t>
              </a:r>
              <a:endParaRPr sz="1600"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</p:grpSp>
      <p:grpSp>
        <p:nvGrpSpPr>
          <p:cNvPr id="164" name="Google Shape;164;p14"/>
          <p:cNvGrpSpPr/>
          <p:nvPr/>
        </p:nvGrpSpPr>
        <p:grpSpPr>
          <a:xfrm>
            <a:off x="3605350" y="3419650"/>
            <a:ext cx="3443050" cy="711550"/>
            <a:chOff x="2858900" y="2868775"/>
            <a:chExt cx="3443050" cy="711550"/>
          </a:xfrm>
        </p:grpSpPr>
        <p:sp>
          <p:nvSpPr>
            <p:cNvPr id="165" name="Google Shape;165;p14"/>
            <p:cNvSpPr/>
            <p:nvPr/>
          </p:nvSpPr>
          <p:spPr>
            <a:xfrm>
              <a:off x="2858900" y="2868775"/>
              <a:ext cx="3242700" cy="5787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dash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 txBox="1"/>
            <p:nvPr/>
          </p:nvSpPr>
          <p:spPr>
            <a:xfrm>
              <a:off x="3007050" y="2964725"/>
              <a:ext cx="3294900" cy="615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182875" tIns="182875" rIns="182875" bIns="182875" anchor="t" anchorCtr="0">
              <a:spAutoFit/>
            </a:bodyPr>
            <a:lstStyle/>
            <a:p>
              <a:pPr marL="18288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Open Sans Medium"/>
                  <a:ea typeface="Open Sans Medium"/>
                  <a:cs typeface="Open Sans Medium"/>
                  <a:sym typeface="Open Sans Medium"/>
                </a:rPr>
                <a:t>Rencana Skripsi 2</a:t>
              </a:r>
              <a:endParaRPr sz="1600"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</p:grpSp>
      <p:sp>
        <p:nvSpPr>
          <p:cNvPr id="167" name="Google Shape;167;p14"/>
          <p:cNvSpPr txBox="1">
            <a:spLocks noGrp="1"/>
          </p:cNvSpPr>
          <p:nvPr>
            <p:ph type="title" idx="4294967295"/>
          </p:nvPr>
        </p:nvSpPr>
        <p:spPr>
          <a:xfrm>
            <a:off x="451566" y="0"/>
            <a:ext cx="2949300" cy="1200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utama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1C23D23-E516-4F27-A4C1-08EFE1C539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86971" y="4685235"/>
            <a:ext cx="400715" cy="400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BFD473B-1CAC-4282-A528-CA748ED27A44}"/>
              </a:ext>
            </a:extLst>
          </p:cNvPr>
          <p:cNvSpPr/>
          <p:nvPr/>
        </p:nvSpPr>
        <p:spPr>
          <a:xfrm>
            <a:off x="1924007" y="1170176"/>
            <a:ext cx="5425697" cy="3132201"/>
          </a:xfrm>
          <a:prstGeom prst="roundRect">
            <a:avLst>
              <a:gd name="adj" fmla="val 4214"/>
            </a:avLst>
          </a:prstGeom>
          <a:solidFill>
            <a:srgbClr val="00B0F0">
              <a:alpha val="16078"/>
            </a:srgbClr>
          </a:solidFill>
          <a:ln w="19050">
            <a:prstDash val="sys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OXAM - System</a:t>
            </a:r>
            <a:endParaRPr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A802A3-D9D0-4FB6-B705-2ABA9C97E18C}"/>
              </a:ext>
            </a:extLst>
          </p:cNvPr>
          <p:cNvGrpSpPr/>
          <p:nvPr/>
        </p:nvGrpSpPr>
        <p:grpSpPr>
          <a:xfrm>
            <a:off x="2376783" y="1822850"/>
            <a:ext cx="2393438" cy="921782"/>
            <a:chOff x="2376783" y="1608407"/>
            <a:chExt cx="2393438" cy="92178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6BA4414-8653-42EF-926C-B2E2406CAC71}"/>
                </a:ext>
              </a:extLst>
            </p:cNvPr>
            <p:cNvSpPr/>
            <p:nvPr/>
          </p:nvSpPr>
          <p:spPr>
            <a:xfrm>
              <a:off x="2376783" y="1608407"/>
              <a:ext cx="2193281" cy="645557"/>
            </a:xfrm>
            <a:prstGeom prst="roundRect">
              <a:avLst/>
            </a:prstGeom>
            <a:solidFill>
              <a:srgbClr val="FFC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Front-end</a:t>
              </a:r>
            </a:p>
          </p:txBody>
        </p:sp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53E9E306-1C6C-49DD-A88E-3FE623DD1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217772" y="1977740"/>
              <a:ext cx="552449" cy="55244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74038B-E957-489E-BEC9-DE6209DE382B}"/>
              </a:ext>
            </a:extLst>
          </p:cNvPr>
          <p:cNvSpPr txBox="1"/>
          <p:nvPr/>
        </p:nvSpPr>
        <p:spPr>
          <a:xfrm>
            <a:off x="-42530" y="4410102"/>
            <a:ext cx="36543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://hugoware.net/work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/3.0/"/>
              </a:rPr>
              <a:t>CC BY-NC</a:t>
            </a:r>
            <a:endParaRPr lang="en-US" sz="900" dirty="0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8B766864-94B9-4411-9F28-981E783AB5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49242" y="1644484"/>
            <a:ext cx="651487" cy="10022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03AF4FB-ED20-40AB-8069-A910619922B5}"/>
              </a:ext>
            </a:extLst>
          </p:cNvPr>
          <p:cNvGrpSpPr/>
          <p:nvPr/>
        </p:nvGrpSpPr>
        <p:grpSpPr>
          <a:xfrm>
            <a:off x="2410051" y="2936507"/>
            <a:ext cx="2393438" cy="836746"/>
            <a:chOff x="2376783" y="3150116"/>
            <a:chExt cx="2393438" cy="8367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2187374-D620-4732-89FE-0518D867E5BA}"/>
                </a:ext>
              </a:extLst>
            </p:cNvPr>
            <p:cNvSpPr/>
            <p:nvPr/>
          </p:nvSpPr>
          <p:spPr>
            <a:xfrm>
              <a:off x="2376783" y="3150116"/>
              <a:ext cx="2193281" cy="656423"/>
            </a:xfrm>
            <a:prstGeom prst="roundRect">
              <a:avLst/>
            </a:prstGeom>
            <a:solidFill>
              <a:srgbClr val="8EF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Back-end</a:t>
              </a:r>
            </a:p>
          </p:txBody>
        </p:sp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46ED3586-9236-4637-BB27-24447DBC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4010354" y="3582943"/>
              <a:ext cx="759867" cy="39893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15EA79B-8188-47BF-B24D-5496258D8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445" y="3577953"/>
              <a:ext cx="408909" cy="40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BCD102-E4F3-4A2D-9E31-8CE90242370C}"/>
              </a:ext>
            </a:extLst>
          </p:cNvPr>
          <p:cNvGrpSpPr/>
          <p:nvPr/>
        </p:nvGrpSpPr>
        <p:grpSpPr>
          <a:xfrm>
            <a:off x="1609047" y="1979939"/>
            <a:ext cx="836864" cy="361914"/>
            <a:chOff x="1624179" y="1678260"/>
            <a:chExt cx="836864" cy="361914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F7D32893-DCA5-430A-BF00-D7BF90A8E2DA}"/>
                </a:ext>
              </a:extLst>
            </p:cNvPr>
            <p:cNvSpPr/>
            <p:nvPr/>
          </p:nvSpPr>
          <p:spPr>
            <a:xfrm>
              <a:off x="1624179" y="1678260"/>
              <a:ext cx="700039" cy="169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92FED6BC-FEA1-4255-9D69-4FED70DE8ADE}"/>
                </a:ext>
              </a:extLst>
            </p:cNvPr>
            <p:cNvSpPr/>
            <p:nvPr/>
          </p:nvSpPr>
          <p:spPr>
            <a:xfrm rot="10800000">
              <a:off x="1846858" y="1870657"/>
              <a:ext cx="614185" cy="169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9A63137-4CC3-4D7C-8FBD-B39D5BF6480A}"/>
              </a:ext>
            </a:extLst>
          </p:cNvPr>
          <p:cNvGrpSpPr/>
          <p:nvPr/>
        </p:nvGrpSpPr>
        <p:grpSpPr>
          <a:xfrm>
            <a:off x="5567588" y="2430794"/>
            <a:ext cx="1190956" cy="1430418"/>
            <a:chOff x="5635001" y="2916333"/>
            <a:chExt cx="1190956" cy="1430418"/>
          </a:xfrm>
        </p:grpSpPr>
        <p:pic>
          <p:nvPicPr>
            <p:cNvPr id="18" name="Picture 17" descr="A picture containing gambling house, coil spring&#10;&#10;Description automatically generated">
              <a:extLst>
                <a:ext uri="{FF2B5EF4-FFF2-40B4-BE49-F238E27FC236}">
                  <a16:creationId xmlns:a16="http://schemas.microsoft.com/office/drawing/2014/main" id="{6F8F9585-65E0-49BC-9791-31F3218A5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635001" y="2916333"/>
              <a:ext cx="1190956" cy="1190956"/>
            </a:xfrm>
            <a:prstGeom prst="rect">
              <a:avLst/>
            </a:prstGeom>
          </p:spPr>
        </p:pic>
        <p:pic>
          <p:nvPicPr>
            <p:cNvPr id="30" name="Picture 29" descr="Logo&#10;&#10;Description automatically generated">
              <a:extLst>
                <a:ext uri="{FF2B5EF4-FFF2-40B4-BE49-F238E27FC236}">
                  <a16:creationId xmlns:a16="http://schemas.microsoft.com/office/drawing/2014/main" id="{B2EC97FF-E445-4148-AD5D-4A4C02F212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rcRect t="62471"/>
            <a:stretch/>
          </p:blipFill>
          <p:spPr>
            <a:xfrm>
              <a:off x="5791981" y="4107289"/>
              <a:ext cx="1033976" cy="239462"/>
            </a:xfrm>
            <a:prstGeom prst="rect">
              <a:avLst/>
            </a:prstGeom>
          </p:spPr>
        </p:pic>
      </p:grpSp>
      <p:pic>
        <p:nvPicPr>
          <p:cNvPr id="37" name="Google Shape;233;p21">
            <a:extLst>
              <a:ext uri="{FF2B5EF4-FFF2-40B4-BE49-F238E27FC236}">
                <a16:creationId xmlns:a16="http://schemas.microsoft.com/office/drawing/2014/main" id="{97CD5681-5022-48CD-91FF-2EBFD0612A0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472951" y="1260261"/>
            <a:ext cx="747042" cy="6181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A6155A4-811B-4C18-B43D-6525B0BD7381}"/>
              </a:ext>
            </a:extLst>
          </p:cNvPr>
          <p:cNvGrpSpPr/>
          <p:nvPr/>
        </p:nvGrpSpPr>
        <p:grpSpPr>
          <a:xfrm rot="16200000">
            <a:off x="3184053" y="2539206"/>
            <a:ext cx="578739" cy="361914"/>
            <a:chOff x="1624179" y="1678260"/>
            <a:chExt cx="836864" cy="361914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59C4958A-3E6F-4929-B693-4F8E7303D713}"/>
                </a:ext>
              </a:extLst>
            </p:cNvPr>
            <p:cNvSpPr/>
            <p:nvPr/>
          </p:nvSpPr>
          <p:spPr>
            <a:xfrm>
              <a:off x="1624179" y="1678260"/>
              <a:ext cx="700039" cy="169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9B9A8C7C-00DA-49A1-B547-7C10E3A28AF0}"/>
                </a:ext>
              </a:extLst>
            </p:cNvPr>
            <p:cNvSpPr/>
            <p:nvPr/>
          </p:nvSpPr>
          <p:spPr>
            <a:xfrm rot="10800000">
              <a:off x="1846858" y="1870657"/>
              <a:ext cx="614185" cy="169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DAD3846-8F3A-4C50-9C88-648DF9A47413}"/>
              </a:ext>
            </a:extLst>
          </p:cNvPr>
          <p:cNvGrpSpPr/>
          <p:nvPr/>
        </p:nvGrpSpPr>
        <p:grpSpPr>
          <a:xfrm>
            <a:off x="4730724" y="3150117"/>
            <a:ext cx="836864" cy="361914"/>
            <a:chOff x="1624179" y="1678260"/>
            <a:chExt cx="836864" cy="361914"/>
          </a:xfrm>
        </p:grpSpPr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62867933-86F6-404E-9B8A-5AA06E2146CA}"/>
                </a:ext>
              </a:extLst>
            </p:cNvPr>
            <p:cNvSpPr/>
            <p:nvPr/>
          </p:nvSpPr>
          <p:spPr>
            <a:xfrm>
              <a:off x="1624179" y="1678260"/>
              <a:ext cx="700039" cy="169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FD207BD0-993D-4602-875B-AAC4FD137179}"/>
                </a:ext>
              </a:extLst>
            </p:cNvPr>
            <p:cNvSpPr/>
            <p:nvPr/>
          </p:nvSpPr>
          <p:spPr>
            <a:xfrm rot="10800000">
              <a:off x="1846858" y="1870657"/>
              <a:ext cx="614185" cy="1695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C6982B6-799F-4F02-B208-BE432A257E1B}"/>
              </a:ext>
            </a:extLst>
          </p:cNvPr>
          <p:cNvSpPr/>
          <p:nvPr/>
        </p:nvSpPr>
        <p:spPr>
          <a:xfrm>
            <a:off x="2264828" y="1425952"/>
            <a:ext cx="2669925" cy="2613260"/>
          </a:xfrm>
          <a:prstGeom prst="roundRect">
            <a:avLst>
              <a:gd name="adj" fmla="val 3411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4E3205C-F357-4F46-A47D-554D33C24DC5}"/>
              </a:ext>
            </a:extLst>
          </p:cNvPr>
          <p:cNvSpPr/>
          <p:nvPr/>
        </p:nvSpPr>
        <p:spPr>
          <a:xfrm>
            <a:off x="5385990" y="2039816"/>
            <a:ext cx="1625170" cy="2109730"/>
          </a:xfrm>
          <a:prstGeom prst="roundRect">
            <a:avLst>
              <a:gd name="adj" fmla="val 9528"/>
            </a:avLst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24D801-F58A-45A1-A971-AF95FA4AD8C5}"/>
              </a:ext>
            </a:extLst>
          </p:cNvPr>
          <p:cNvSpPr txBox="1"/>
          <p:nvPr/>
        </p:nvSpPr>
        <p:spPr>
          <a:xfrm>
            <a:off x="2898931" y="1426086"/>
            <a:ext cx="134138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web_container</a:t>
            </a:r>
            <a:endParaRPr 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71BB7A4-CAC5-4BCE-83FB-22BBB1ED7316}"/>
              </a:ext>
            </a:extLst>
          </p:cNvPr>
          <p:cNvSpPr txBox="1"/>
          <p:nvPr/>
        </p:nvSpPr>
        <p:spPr>
          <a:xfrm>
            <a:off x="5517380" y="2039816"/>
            <a:ext cx="1341380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mysql_container</a:t>
            </a:r>
            <a:endParaRPr lang="en-US" sz="11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B7A779-3285-40E5-B7D3-27DB04C72EBC}"/>
              </a:ext>
            </a:extLst>
          </p:cNvPr>
          <p:cNvSpPr txBox="1"/>
          <p:nvPr/>
        </p:nvSpPr>
        <p:spPr>
          <a:xfrm>
            <a:off x="908937" y="264040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pic>
        <p:nvPicPr>
          <p:cNvPr id="4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370536-6A3A-4143-BA4E-9AB85A7DCE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47284" y="4701590"/>
            <a:ext cx="336132" cy="33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2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75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OXAM - System</a:t>
            </a:r>
            <a:endParaRPr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A802A3-D9D0-4FB6-B705-2ABA9C97E18C}"/>
              </a:ext>
            </a:extLst>
          </p:cNvPr>
          <p:cNvGrpSpPr/>
          <p:nvPr/>
        </p:nvGrpSpPr>
        <p:grpSpPr>
          <a:xfrm>
            <a:off x="1366512" y="1649968"/>
            <a:ext cx="2393438" cy="921782"/>
            <a:chOff x="2376783" y="1608407"/>
            <a:chExt cx="2393438" cy="92178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6BA4414-8653-42EF-926C-B2E2406CAC71}"/>
                </a:ext>
              </a:extLst>
            </p:cNvPr>
            <p:cNvSpPr/>
            <p:nvPr/>
          </p:nvSpPr>
          <p:spPr>
            <a:xfrm>
              <a:off x="2376783" y="1608407"/>
              <a:ext cx="2193281" cy="645557"/>
            </a:xfrm>
            <a:prstGeom prst="roundRect">
              <a:avLst/>
            </a:prstGeom>
            <a:solidFill>
              <a:srgbClr val="FFC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Front-end</a:t>
              </a:r>
            </a:p>
          </p:txBody>
        </p:sp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53E9E306-1C6C-49DD-A88E-3FE623DD1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4217772" y="1977740"/>
              <a:ext cx="552449" cy="552449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74038B-E957-489E-BEC9-DE6209DE382B}"/>
              </a:ext>
            </a:extLst>
          </p:cNvPr>
          <p:cNvSpPr txBox="1"/>
          <p:nvPr/>
        </p:nvSpPr>
        <p:spPr>
          <a:xfrm>
            <a:off x="-42530" y="4410102"/>
            <a:ext cx="36543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://hugoware.net/work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/3.0/"/>
              </a:rPr>
              <a:t>CC BY-NC</a:t>
            </a:r>
            <a:endParaRPr lang="en-US" sz="9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3AF4FB-ED20-40AB-8069-A910619922B5}"/>
              </a:ext>
            </a:extLst>
          </p:cNvPr>
          <p:cNvGrpSpPr/>
          <p:nvPr/>
        </p:nvGrpSpPr>
        <p:grpSpPr>
          <a:xfrm>
            <a:off x="4093077" y="2876872"/>
            <a:ext cx="2393438" cy="836746"/>
            <a:chOff x="2376783" y="3150116"/>
            <a:chExt cx="2393438" cy="8367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2187374-D620-4732-89FE-0518D867E5BA}"/>
                </a:ext>
              </a:extLst>
            </p:cNvPr>
            <p:cNvSpPr/>
            <p:nvPr/>
          </p:nvSpPr>
          <p:spPr>
            <a:xfrm>
              <a:off x="2376783" y="3150116"/>
              <a:ext cx="2193281" cy="656423"/>
            </a:xfrm>
            <a:prstGeom prst="roundRect">
              <a:avLst/>
            </a:prstGeom>
            <a:solidFill>
              <a:srgbClr val="8EF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Back-end</a:t>
              </a:r>
            </a:p>
          </p:txBody>
        </p:sp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46ED3586-9236-4637-BB27-24447DBC3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4010354" y="3582943"/>
              <a:ext cx="759867" cy="39893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15EA79B-8188-47BF-B24D-5496258D8A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445" y="3577953"/>
              <a:ext cx="408909" cy="40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76854E-0587-4D5F-BE74-61CB650D9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7420" y="4700691"/>
            <a:ext cx="337930" cy="3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5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React.js</a:t>
            </a:r>
            <a:endParaRPr dirty="0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8EE53F-F3C7-40F8-8234-65211354D8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28650" y="2069999"/>
            <a:ext cx="4419433" cy="13647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8C7F1F-C062-485B-B48F-41A4097048E3}"/>
              </a:ext>
            </a:extLst>
          </p:cNvPr>
          <p:cNvSpPr txBox="1"/>
          <p:nvPr/>
        </p:nvSpPr>
        <p:spPr>
          <a:xfrm>
            <a:off x="0" y="4428592"/>
            <a:ext cx="66008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damiandeluca.com.ar/que-es-react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7" tooltip="https://creativecommons.org/licenses/by-nc-nd/3.0/"/>
              </a:rPr>
              <a:t>CC BY-NC-ND</a:t>
            </a:r>
            <a:endParaRPr lang="en-US" sz="900" dirty="0"/>
          </a:p>
        </p:txBody>
      </p:sp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15240A40-8756-497B-875D-DC29BC0E6C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21969" y="2069999"/>
            <a:ext cx="1556638" cy="1556638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9E0089-6475-4117-AED3-AD965103B9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2105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7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React.js - JSX</a:t>
            </a:r>
            <a:endParaRPr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2A1AA6A-6854-4343-9CBE-245C9F3A5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98" y="1487899"/>
            <a:ext cx="4809394" cy="235608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4B43903-1F88-4DFF-A2AA-4F2EB700B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8" y="3409248"/>
            <a:ext cx="409643" cy="4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0B3E51-4EA4-4732-813B-45FC6913CCAC}"/>
              </a:ext>
            </a:extLst>
          </p:cNvPr>
          <p:cNvSpPr txBox="1"/>
          <p:nvPr/>
        </p:nvSpPr>
        <p:spPr>
          <a:xfrm>
            <a:off x="-63944" y="4412140"/>
            <a:ext cx="6237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Icon </a:t>
            </a:r>
            <a:r>
              <a:rPr lang="en-US" sz="1000" dirty="0" err="1"/>
              <a:t>src</a:t>
            </a:r>
            <a:r>
              <a:rPr lang="en-US" sz="1000" dirty="0"/>
              <a:t>: https://www.iconfinder.com/icons/2083865/code_coding_development_file_jsx_programming_icon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D6AE13A-63A5-4858-95D7-480DC18BE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292" y="1487899"/>
            <a:ext cx="2862371" cy="2419083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1244D6-C806-4247-A4AA-B734D9936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5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3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React.js - Component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1B284-744B-47FD-BE81-B0969B90CE10}"/>
              </a:ext>
            </a:extLst>
          </p:cNvPr>
          <p:cNvSpPr txBox="1"/>
          <p:nvPr/>
        </p:nvSpPr>
        <p:spPr>
          <a:xfrm>
            <a:off x="628650" y="1042583"/>
            <a:ext cx="36872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Component vs Functional Component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DF7911F-513F-4BEE-8AD2-4F73E0702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239" y="1595785"/>
            <a:ext cx="4661522" cy="250513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DF7897-0259-4497-A1C0-D9DEFB6B9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React.js - State</a:t>
            </a:r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EECF185-D001-487E-9643-37B450BB8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1484" y="1268044"/>
            <a:ext cx="3181031" cy="3155274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962611E-8751-47A1-BDC3-283AEE8517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105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4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FatFree Framework</a:t>
            </a:r>
            <a:endParaRPr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529C63D-8F5A-41B6-AA8D-98D460FCC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70850" y="2454490"/>
            <a:ext cx="2279071" cy="119651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8DBC8EA-DD8C-49E4-8E64-4E4D2B1DCB22}"/>
              </a:ext>
            </a:extLst>
          </p:cNvPr>
          <p:cNvGrpSpPr/>
          <p:nvPr/>
        </p:nvGrpSpPr>
        <p:grpSpPr>
          <a:xfrm>
            <a:off x="941461" y="1716963"/>
            <a:ext cx="2657658" cy="1345892"/>
            <a:chOff x="1102529" y="1725853"/>
            <a:chExt cx="2657658" cy="1345892"/>
          </a:xfrm>
        </p:grpSpPr>
        <p:pic>
          <p:nvPicPr>
            <p:cNvPr id="3074" name="Picture 2" descr="Top 10 Popular PHP Frameworks: Choosing the Best One for ...">
              <a:extLst>
                <a:ext uri="{FF2B5EF4-FFF2-40B4-BE49-F238E27FC236}">
                  <a16:creationId xmlns:a16="http://schemas.microsoft.com/office/drawing/2014/main" id="{EC03AF57-5C69-4717-87CB-9E4E6DDA95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61" t="14616" r="37030" b="14379"/>
            <a:stretch/>
          </p:blipFill>
          <p:spPr bwMode="auto">
            <a:xfrm>
              <a:off x="2231648" y="1725853"/>
              <a:ext cx="1528539" cy="1345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40CCE5BB-2991-40E9-8875-1AAB2F0FC3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529" y="1791652"/>
              <a:ext cx="1129119" cy="1129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8CC000-E56A-4E49-B687-DD922E30661F}"/>
              </a:ext>
            </a:extLst>
          </p:cNvPr>
          <p:cNvSpPr/>
          <p:nvPr/>
        </p:nvSpPr>
        <p:spPr>
          <a:xfrm>
            <a:off x="780394" y="1481201"/>
            <a:ext cx="2979793" cy="1835195"/>
          </a:xfrm>
          <a:prstGeom prst="roundRect">
            <a:avLst/>
          </a:prstGeom>
          <a:noFill/>
          <a:ln>
            <a:solidFill>
              <a:srgbClr val="FFC40F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10712C-0D62-4D39-B851-BD3B8D501285}"/>
              </a:ext>
            </a:extLst>
          </p:cNvPr>
          <p:cNvSpPr/>
          <p:nvPr/>
        </p:nvSpPr>
        <p:spPr>
          <a:xfrm>
            <a:off x="4309496" y="2145257"/>
            <a:ext cx="2979793" cy="1835195"/>
          </a:xfrm>
          <a:prstGeom prst="roundRect">
            <a:avLst/>
          </a:prstGeom>
          <a:noFill/>
          <a:ln>
            <a:solidFill>
              <a:srgbClr val="8EFF42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3A2AD-FAE9-45B6-A80B-7C8399A3EF36}"/>
              </a:ext>
            </a:extLst>
          </p:cNvPr>
          <p:cNvSpPr txBox="1"/>
          <p:nvPr/>
        </p:nvSpPr>
        <p:spPr>
          <a:xfrm>
            <a:off x="0" y="4376057"/>
            <a:ext cx="6747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Icon </a:t>
            </a:r>
            <a:r>
              <a:rPr lang="en-US" sz="1000" dirty="0" err="1"/>
              <a:t>src</a:t>
            </a:r>
            <a:r>
              <a:rPr lang="en-US" sz="1000" dirty="0"/>
              <a:t>: https://jelvix.com/wp-content/uploads/2019/04/FatFree-framework-966x300.jpg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37F9A1-A067-4FA3-B520-000668778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18004" y="4750885"/>
            <a:ext cx="297346" cy="29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0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9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FatFree – Hello World!</a:t>
            </a:r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1A93E90-92A6-46E9-A738-59C88E55D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021" y="1361372"/>
            <a:ext cx="2797957" cy="2710974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105EF6F-F0BD-416B-8789-03A5834AD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8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FatFree – Hello World! (OOP)</a:t>
            </a:r>
            <a:endParaRPr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40F83136-90AD-45E0-BDA6-4339880E8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422" y="1420667"/>
            <a:ext cx="3309156" cy="284679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627E2EA-FB31-44DC-AE34-8AD463C39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FatFree – Param/Token</a:t>
            </a:r>
            <a:endParaRPr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521C640-D76F-45E6-A1E1-FAD832AE9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761" y="1864517"/>
            <a:ext cx="4482478" cy="172844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2DF4D92-E75E-48FE-A695-89BF682A4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3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44BF-805C-4E57-92F9-38A8CF17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63F8D-F0E4-4C8E-B2BF-E2322F932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441" y="1333506"/>
            <a:ext cx="4335117" cy="24764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118D167-61B4-4841-8ED3-6281D468C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Kebutuhan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DF97-E447-4CB2-8AD6-E18A3B2A3275}"/>
              </a:ext>
            </a:extLst>
          </p:cNvPr>
          <p:cNvSpPr txBox="1"/>
          <p:nvPr/>
        </p:nvSpPr>
        <p:spPr>
          <a:xfrm>
            <a:off x="628650" y="1042583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Manajemen</a:t>
            </a:r>
            <a:r>
              <a:rPr lang="en-US" dirty="0"/>
              <a:t> Ruang dan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3C832-CD97-4715-9D44-B90E9C16F922}"/>
              </a:ext>
            </a:extLst>
          </p:cNvPr>
          <p:cNvSpPr txBox="1"/>
          <p:nvPr/>
        </p:nvSpPr>
        <p:spPr>
          <a:xfrm>
            <a:off x="2063499" y="1726110"/>
            <a:ext cx="4462897" cy="340519"/>
          </a:xfrm>
          <a:prstGeom prst="round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list </a:t>
            </a:r>
            <a:r>
              <a:rPr lang="en-US" dirty="0" err="1"/>
              <a:t>ruang</a:t>
            </a:r>
            <a:r>
              <a:rPr lang="en-US" dirty="0"/>
              <a:t> lab yang </a:t>
            </a:r>
            <a:r>
              <a:rPr lang="en-US" dirty="0" err="1"/>
              <a:t>ada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39BD2B-DA83-409C-ABE2-6755A83F1FBB}"/>
              </a:ext>
            </a:extLst>
          </p:cNvPr>
          <p:cNvSpPr txBox="1"/>
          <p:nvPr/>
        </p:nvSpPr>
        <p:spPr>
          <a:xfrm>
            <a:off x="2063499" y="2130226"/>
            <a:ext cx="4462898" cy="340519"/>
          </a:xfrm>
          <a:prstGeom prst="roundRect">
            <a:avLst/>
          </a:prstGeom>
          <a:solidFill>
            <a:srgbClr val="FFC40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menambahkan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lab yang </a:t>
            </a:r>
            <a:r>
              <a:rPr lang="en-US" dirty="0" err="1"/>
              <a:t>baru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62B0D-2964-43C1-A831-0B90FAF13C9A}"/>
              </a:ext>
            </a:extLst>
          </p:cNvPr>
          <p:cNvSpPr txBox="1"/>
          <p:nvPr/>
        </p:nvSpPr>
        <p:spPr>
          <a:xfrm>
            <a:off x="2063498" y="2553061"/>
            <a:ext cx="4462898" cy="578882"/>
          </a:xfrm>
          <a:prstGeom prst="roundRect">
            <a:avLst/>
          </a:prstGeom>
          <a:solidFill>
            <a:srgbClr val="8EFF4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edit pada detail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ruangan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20007-026F-4A05-A73C-702DF6E35795}"/>
              </a:ext>
            </a:extLst>
          </p:cNvPr>
          <p:cNvSpPr txBox="1"/>
          <p:nvPr/>
        </p:nvSpPr>
        <p:spPr>
          <a:xfrm>
            <a:off x="2063498" y="3214259"/>
            <a:ext cx="4462898" cy="578882"/>
          </a:xfrm>
          <a:prstGeom prst="roundRect">
            <a:avLst/>
          </a:prstGeom>
          <a:solidFill>
            <a:srgbClr val="FF5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denah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pada </a:t>
            </a:r>
            <a:r>
              <a:rPr lang="en-US" dirty="0" err="1"/>
              <a:t>ruang</a:t>
            </a:r>
            <a:r>
              <a:rPr lang="en-US" dirty="0"/>
              <a:t> lab yang </a:t>
            </a:r>
            <a:r>
              <a:rPr lang="en-US" dirty="0" err="1"/>
              <a:t>bersangkutan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54A121-EFDD-4842-82BE-1610794B38FF}"/>
              </a:ext>
            </a:extLst>
          </p:cNvPr>
          <p:cNvSpPr/>
          <p:nvPr/>
        </p:nvSpPr>
        <p:spPr>
          <a:xfrm>
            <a:off x="1848678" y="1840978"/>
            <a:ext cx="139148" cy="13914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5C801C-44D6-442C-AC54-B96895520881}"/>
              </a:ext>
            </a:extLst>
          </p:cNvPr>
          <p:cNvSpPr/>
          <p:nvPr/>
        </p:nvSpPr>
        <p:spPr>
          <a:xfrm>
            <a:off x="1848678" y="2230911"/>
            <a:ext cx="139148" cy="139148"/>
          </a:xfrm>
          <a:prstGeom prst="ellipse">
            <a:avLst/>
          </a:prstGeom>
          <a:solidFill>
            <a:srgbClr val="FFC40F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D5460-CC4A-439B-9115-1D60873FFF01}"/>
              </a:ext>
            </a:extLst>
          </p:cNvPr>
          <p:cNvSpPr/>
          <p:nvPr/>
        </p:nvSpPr>
        <p:spPr>
          <a:xfrm>
            <a:off x="1848678" y="2770745"/>
            <a:ext cx="139148" cy="139148"/>
          </a:xfrm>
          <a:prstGeom prst="ellipse">
            <a:avLst/>
          </a:prstGeom>
          <a:solidFill>
            <a:srgbClr val="8EFF4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B2C289-5F43-4D17-A6C1-125233C86F90}"/>
              </a:ext>
            </a:extLst>
          </p:cNvPr>
          <p:cNvSpPr/>
          <p:nvPr/>
        </p:nvSpPr>
        <p:spPr>
          <a:xfrm>
            <a:off x="1848678" y="3434126"/>
            <a:ext cx="139148" cy="139148"/>
          </a:xfrm>
          <a:prstGeom prst="ellipse">
            <a:avLst/>
          </a:prstGeom>
          <a:solidFill>
            <a:srgbClr val="FF5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E419091-77DA-42C8-8DFD-0A945D7A6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4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4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Kebutuhan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DF97-E447-4CB2-8AD6-E18A3B2A3275}"/>
              </a:ext>
            </a:extLst>
          </p:cNvPr>
          <p:cNvSpPr txBox="1"/>
          <p:nvPr/>
        </p:nvSpPr>
        <p:spPr>
          <a:xfrm>
            <a:off x="628650" y="1042583"/>
            <a:ext cx="286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Manajemen</a:t>
            </a:r>
            <a:r>
              <a:rPr lang="en-US" dirty="0"/>
              <a:t> Ruang dan </a:t>
            </a:r>
            <a:r>
              <a:rPr lang="en-US" dirty="0" err="1"/>
              <a:t>Komputer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62B0D-2964-43C1-A831-0B90FAF13C9A}"/>
              </a:ext>
            </a:extLst>
          </p:cNvPr>
          <p:cNvSpPr txBox="1"/>
          <p:nvPr/>
        </p:nvSpPr>
        <p:spPr>
          <a:xfrm>
            <a:off x="2090002" y="1884383"/>
            <a:ext cx="4462898" cy="817245"/>
          </a:xfrm>
          <a:prstGeom prst="roundRect">
            <a:avLst/>
          </a:prstGeom>
          <a:solidFill>
            <a:srgbClr val="8EFF4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pada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denah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lab yang </a:t>
            </a:r>
            <a:r>
              <a:rPr lang="en-US" dirty="0" err="1"/>
              <a:t>bersangkutan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20007-026F-4A05-A73C-702DF6E35795}"/>
              </a:ext>
            </a:extLst>
          </p:cNvPr>
          <p:cNvSpPr txBox="1"/>
          <p:nvPr/>
        </p:nvSpPr>
        <p:spPr>
          <a:xfrm>
            <a:off x="2090002" y="3061859"/>
            <a:ext cx="4462898" cy="817245"/>
          </a:xfrm>
          <a:prstGeom prst="roundRect">
            <a:avLst/>
          </a:prstGeom>
          <a:solidFill>
            <a:srgbClr val="FF5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menyimpan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pada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denah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lab yang </a:t>
            </a:r>
            <a:r>
              <a:rPr lang="en-US" dirty="0" err="1"/>
              <a:t>bersangkutan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D5460-CC4A-439B-9115-1D60873FFF01}"/>
              </a:ext>
            </a:extLst>
          </p:cNvPr>
          <p:cNvSpPr/>
          <p:nvPr/>
        </p:nvSpPr>
        <p:spPr>
          <a:xfrm>
            <a:off x="1885121" y="2293005"/>
            <a:ext cx="139148" cy="139148"/>
          </a:xfrm>
          <a:prstGeom prst="ellipse">
            <a:avLst/>
          </a:prstGeom>
          <a:solidFill>
            <a:srgbClr val="8EFF4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B2C289-5F43-4D17-A6C1-125233C86F90}"/>
              </a:ext>
            </a:extLst>
          </p:cNvPr>
          <p:cNvSpPr/>
          <p:nvPr/>
        </p:nvSpPr>
        <p:spPr>
          <a:xfrm>
            <a:off x="1885121" y="3400109"/>
            <a:ext cx="139148" cy="139148"/>
          </a:xfrm>
          <a:prstGeom prst="ellipse">
            <a:avLst/>
          </a:prstGeom>
          <a:solidFill>
            <a:srgbClr val="FF5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231E4F-AAD5-43CF-8796-02995DB3FC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0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Kebutuhan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DF97-E447-4CB2-8AD6-E18A3B2A3275}"/>
              </a:ext>
            </a:extLst>
          </p:cNvPr>
          <p:cNvSpPr txBox="1"/>
          <p:nvPr/>
        </p:nvSpPr>
        <p:spPr>
          <a:xfrm>
            <a:off x="628650" y="1042583"/>
            <a:ext cx="33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Pemilihan Posisi Ujian secara Otomatis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1CEF1-6A45-4C89-902C-266AAE22102B}"/>
              </a:ext>
            </a:extLst>
          </p:cNvPr>
          <p:cNvSpPr txBox="1"/>
          <p:nvPr/>
        </p:nvSpPr>
        <p:spPr>
          <a:xfrm>
            <a:off x="970193" y="1690211"/>
            <a:ext cx="4462898" cy="881539"/>
          </a:xfrm>
          <a:prstGeom prst="snip2DiagRect">
            <a:avLst/>
          </a:prstGeom>
          <a:solidFill>
            <a:srgbClr val="8EFF4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auto-select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konfigurasi</a:t>
            </a:r>
            <a:r>
              <a:rPr lang="en-US" dirty="0"/>
              <a:t> status </a:t>
            </a:r>
            <a:r>
              <a:rPr lang="en-US" dirty="0" err="1"/>
              <a:t>komputer</a:t>
            </a:r>
            <a:r>
              <a:rPr lang="en-US" dirty="0"/>
              <a:t>, </a:t>
            </a:r>
            <a:r>
              <a:rPr lang="en-US" dirty="0" err="1"/>
              <a:t>prioritas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, dan </a:t>
            </a:r>
            <a:r>
              <a:rPr lang="en-US" dirty="0" err="1"/>
              <a:t>ketersediaan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lain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CB221-E7E8-43F3-96D5-B4F12CB2756D}"/>
              </a:ext>
            </a:extLst>
          </p:cNvPr>
          <p:cNvSpPr txBox="1"/>
          <p:nvPr/>
        </p:nvSpPr>
        <p:spPr>
          <a:xfrm>
            <a:off x="2340551" y="2911601"/>
            <a:ext cx="4462898" cy="881539"/>
          </a:xfrm>
          <a:prstGeom prst="snip2DiagRect">
            <a:avLst/>
          </a:prstGeom>
          <a:solidFill>
            <a:srgbClr val="FFC40F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Pemilihan</a:t>
            </a:r>
            <a:r>
              <a:rPr lang="en-US" dirty="0"/>
              <a:t> pada tab Lab,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trigger auto-select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dan juga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peserta</a:t>
            </a:r>
            <a:r>
              <a:rPr lang="en-US" dirty="0"/>
              <a:t> yang </a:t>
            </a:r>
            <a:r>
              <a:rPr lang="en-US" dirty="0" err="1"/>
              <a:t>ada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D33E3FB-5650-444E-A670-41992B25C6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33132" y="4687438"/>
            <a:ext cx="364435" cy="36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0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Kebutuhan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DF97-E447-4CB2-8AD6-E18A3B2A3275}"/>
              </a:ext>
            </a:extLst>
          </p:cNvPr>
          <p:cNvSpPr txBox="1"/>
          <p:nvPr/>
        </p:nvSpPr>
        <p:spPr>
          <a:xfrm>
            <a:off x="628650" y="1042583"/>
            <a:ext cx="3312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Pemilihan Posisi Ujian secara Otomatis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5BA335-06D4-48CB-A4C7-7D142D0E470C}"/>
              </a:ext>
            </a:extLst>
          </p:cNvPr>
          <p:cNvSpPr txBox="1"/>
          <p:nvPr/>
        </p:nvSpPr>
        <p:spPr>
          <a:xfrm>
            <a:off x="2340551" y="2036783"/>
            <a:ext cx="4462898" cy="881539"/>
          </a:xfrm>
          <a:prstGeom prst="snip2DiagRect">
            <a:avLst/>
          </a:prstGeom>
          <a:solidFill>
            <a:srgbClr val="FFC40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pada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oleh </a:t>
            </a:r>
            <a:r>
              <a:rPr lang="en-US" dirty="0" err="1"/>
              <a:t>sistem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F77754-66F0-4D7F-9A8E-4F04F4E012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6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Kebutuhan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DF97-E447-4CB2-8AD6-E18A3B2A3275}"/>
              </a:ext>
            </a:extLst>
          </p:cNvPr>
          <p:cNvSpPr txBox="1"/>
          <p:nvPr/>
        </p:nvSpPr>
        <p:spPr>
          <a:xfrm>
            <a:off x="628650" y="1042583"/>
            <a:ext cx="3398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Token - Tim Admin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AB872-5541-43D8-B0EC-F86C585CB4CE}"/>
              </a:ext>
            </a:extLst>
          </p:cNvPr>
          <p:cNvSpPr txBox="1"/>
          <p:nvPr/>
        </p:nvSpPr>
        <p:spPr>
          <a:xfrm>
            <a:off x="2063499" y="1726110"/>
            <a:ext cx="4462897" cy="578882"/>
          </a:xfrm>
          <a:prstGeom prst="round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ujian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88D97-9D9E-4D21-BE5C-C6F557AAABB5}"/>
              </a:ext>
            </a:extLst>
          </p:cNvPr>
          <p:cNvSpPr txBox="1"/>
          <p:nvPr/>
        </p:nvSpPr>
        <p:spPr>
          <a:xfrm>
            <a:off x="2063499" y="2633808"/>
            <a:ext cx="4462898" cy="817245"/>
          </a:xfrm>
          <a:prstGeom prst="roundRect">
            <a:avLst/>
          </a:prstGeom>
          <a:solidFill>
            <a:srgbClr val="FFC40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Tim Admin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menyertakan</a:t>
            </a:r>
            <a:r>
              <a:rPr lang="en-US" dirty="0"/>
              <a:t> file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yang </a:t>
            </a:r>
            <a:r>
              <a:rPr lang="en-US" dirty="0" err="1"/>
              <a:t>diberikan</a:t>
            </a:r>
            <a:r>
              <a:rPr lang="en-US" dirty="0"/>
              <a:t> oleh </a:t>
            </a:r>
            <a:r>
              <a:rPr lang="en-US" dirty="0" err="1"/>
              <a:t>Dosen</a:t>
            </a:r>
            <a:r>
              <a:rPr lang="en-US" dirty="0"/>
              <a:t> yang </a:t>
            </a:r>
            <a:r>
              <a:rPr lang="en-US" dirty="0" err="1"/>
              <a:t>mengampu</a:t>
            </a:r>
            <a:r>
              <a:rPr lang="en-US" dirty="0"/>
              <a:t> Mata </a:t>
            </a:r>
            <a:r>
              <a:rPr lang="en-US" dirty="0" err="1"/>
              <a:t>Kuliah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diujikan</a:t>
            </a:r>
            <a:endParaRPr lang="en-US" dirty="0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654087E7-5A73-483D-9155-5C4809128826}"/>
              </a:ext>
            </a:extLst>
          </p:cNvPr>
          <p:cNvSpPr/>
          <p:nvPr/>
        </p:nvSpPr>
        <p:spPr>
          <a:xfrm>
            <a:off x="1848678" y="1945977"/>
            <a:ext cx="139148" cy="139148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BF7D63F9-57E1-4787-8113-6EC9F3569763}"/>
              </a:ext>
            </a:extLst>
          </p:cNvPr>
          <p:cNvSpPr/>
          <p:nvPr/>
        </p:nvSpPr>
        <p:spPr>
          <a:xfrm>
            <a:off x="1848678" y="2972856"/>
            <a:ext cx="139148" cy="139148"/>
          </a:xfrm>
          <a:prstGeom prst="diamond">
            <a:avLst/>
          </a:prstGeom>
          <a:solidFill>
            <a:srgbClr val="FFC40F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646C44-4DD8-4B97-B348-7B1D39F76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Kebutuhan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DF97-E447-4CB2-8AD6-E18A3B2A3275}"/>
              </a:ext>
            </a:extLst>
          </p:cNvPr>
          <p:cNvSpPr txBox="1"/>
          <p:nvPr/>
        </p:nvSpPr>
        <p:spPr>
          <a:xfrm>
            <a:off x="628650" y="1042583"/>
            <a:ext cx="306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Token - </a:t>
            </a:r>
            <a:r>
              <a:rPr lang="en-US" dirty="0" err="1"/>
              <a:t>Dosen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1E209-7C54-4F97-8509-6A848CC10F2C}"/>
              </a:ext>
            </a:extLst>
          </p:cNvPr>
          <p:cNvSpPr txBox="1"/>
          <p:nvPr/>
        </p:nvSpPr>
        <p:spPr>
          <a:xfrm>
            <a:off x="2063499" y="1726110"/>
            <a:ext cx="4462897" cy="578882"/>
          </a:xfrm>
          <a:prstGeom prst="round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login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EDFE4-DB6D-4C8F-8A55-5E349CEA9445}"/>
              </a:ext>
            </a:extLst>
          </p:cNvPr>
          <p:cNvSpPr txBox="1"/>
          <p:nvPr/>
        </p:nvSpPr>
        <p:spPr>
          <a:xfrm>
            <a:off x="2063499" y="2633808"/>
            <a:ext cx="4462898" cy="578882"/>
          </a:xfrm>
          <a:prstGeom prst="roundRect">
            <a:avLst/>
          </a:prstGeom>
          <a:solidFill>
            <a:srgbClr val="FFC40F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7C3ECBE4-F7BF-4417-A7E6-80F9E021A244}"/>
              </a:ext>
            </a:extLst>
          </p:cNvPr>
          <p:cNvSpPr/>
          <p:nvPr/>
        </p:nvSpPr>
        <p:spPr>
          <a:xfrm>
            <a:off x="1848678" y="1945977"/>
            <a:ext cx="139148" cy="139148"/>
          </a:xfrm>
          <a:prstGeom prst="diamon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77A7A2DA-80C8-44F4-AB2A-ECC9CC4FAF90}"/>
              </a:ext>
            </a:extLst>
          </p:cNvPr>
          <p:cNvSpPr/>
          <p:nvPr/>
        </p:nvSpPr>
        <p:spPr>
          <a:xfrm>
            <a:off x="1848678" y="2853675"/>
            <a:ext cx="139148" cy="139148"/>
          </a:xfrm>
          <a:prstGeom prst="diamond">
            <a:avLst/>
          </a:prstGeom>
          <a:solidFill>
            <a:srgbClr val="FFC40F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7DC6003-071C-456B-8E82-A72890E91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59637" y="4713943"/>
            <a:ext cx="311426" cy="31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7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Kebutuhan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DF97-E447-4CB2-8AD6-E18A3B2A3275}"/>
              </a:ext>
            </a:extLst>
          </p:cNvPr>
          <p:cNvSpPr txBox="1"/>
          <p:nvPr/>
        </p:nvSpPr>
        <p:spPr>
          <a:xfrm>
            <a:off x="628650" y="1042583"/>
            <a:ext cx="306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Token - </a:t>
            </a:r>
            <a:r>
              <a:rPr lang="en-US" dirty="0" err="1"/>
              <a:t>Dosen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1E209-7C54-4F97-8509-6A848CC10F2C}"/>
              </a:ext>
            </a:extLst>
          </p:cNvPr>
          <p:cNvSpPr txBox="1"/>
          <p:nvPr/>
        </p:nvSpPr>
        <p:spPr>
          <a:xfrm>
            <a:off x="2063499" y="1726110"/>
            <a:ext cx="4462897" cy="578882"/>
          </a:xfrm>
          <a:prstGeom prst="roundRect">
            <a:avLst/>
          </a:prstGeom>
          <a:solidFill>
            <a:srgbClr val="8EFF4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Dosen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menyertakan</a:t>
            </a:r>
            <a:r>
              <a:rPr lang="en-US" dirty="0"/>
              <a:t> file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ujian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EDFE4-DB6D-4C8F-8A55-5E349CEA9445}"/>
              </a:ext>
            </a:extLst>
          </p:cNvPr>
          <p:cNvSpPr txBox="1"/>
          <p:nvPr/>
        </p:nvSpPr>
        <p:spPr>
          <a:xfrm>
            <a:off x="2063499" y="2633808"/>
            <a:ext cx="4462898" cy="578882"/>
          </a:xfrm>
          <a:prstGeom prst="roundRect">
            <a:avLst/>
          </a:prstGeom>
          <a:solidFill>
            <a:srgbClr val="FF5050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Fitur-fitur dari sistem Oxam lama seperti pengiriman notifikasi dan timer screen tetap berjalan</a:t>
            </a:r>
            <a:endParaRPr lang="en-US" dirty="0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6F47F9D-D6CF-4B57-B7B8-4E5049910DD8}"/>
              </a:ext>
            </a:extLst>
          </p:cNvPr>
          <p:cNvSpPr/>
          <p:nvPr/>
        </p:nvSpPr>
        <p:spPr>
          <a:xfrm>
            <a:off x="1835426" y="1979951"/>
            <a:ext cx="139148" cy="139148"/>
          </a:xfrm>
          <a:prstGeom prst="diamond">
            <a:avLst/>
          </a:prstGeom>
          <a:solidFill>
            <a:srgbClr val="8EFF4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98ED022F-EDE3-486C-BF2A-280DF1DB552E}"/>
              </a:ext>
            </a:extLst>
          </p:cNvPr>
          <p:cNvSpPr/>
          <p:nvPr/>
        </p:nvSpPr>
        <p:spPr>
          <a:xfrm>
            <a:off x="1835426" y="2853675"/>
            <a:ext cx="139148" cy="139148"/>
          </a:xfrm>
          <a:prstGeom prst="diamond">
            <a:avLst/>
          </a:prstGeom>
          <a:solidFill>
            <a:srgbClr val="FF5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E99C49C-495C-45B3-8F26-886859AF2F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Kebutuhan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DF97-E447-4CB2-8AD6-E18A3B2A3275}"/>
              </a:ext>
            </a:extLst>
          </p:cNvPr>
          <p:cNvSpPr txBox="1"/>
          <p:nvPr/>
        </p:nvSpPr>
        <p:spPr>
          <a:xfrm>
            <a:off x="628650" y="1042583"/>
            <a:ext cx="3159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Token - </a:t>
            </a:r>
            <a:r>
              <a:rPr lang="en-US" dirty="0" err="1"/>
              <a:t>Peserta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1E209-7C54-4F97-8509-6A848CC10F2C}"/>
              </a:ext>
            </a:extLst>
          </p:cNvPr>
          <p:cNvSpPr txBox="1"/>
          <p:nvPr/>
        </p:nvSpPr>
        <p:spPr>
          <a:xfrm>
            <a:off x="2063499" y="1726110"/>
            <a:ext cx="4462897" cy="578882"/>
          </a:xfrm>
          <a:prstGeom prst="roundRect">
            <a:avLst/>
          </a:prstGeom>
          <a:solidFill>
            <a:srgbClr val="8EFF4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login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lab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ujian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EDFE4-DB6D-4C8F-8A55-5E349CEA9445}"/>
              </a:ext>
            </a:extLst>
          </p:cNvPr>
          <p:cNvSpPr txBox="1"/>
          <p:nvPr/>
        </p:nvSpPr>
        <p:spPr>
          <a:xfrm>
            <a:off x="2063499" y="2633808"/>
            <a:ext cx="4462898" cy="578882"/>
          </a:xfrm>
          <a:prstGeom prst="roundRect">
            <a:avLst/>
          </a:prstGeom>
          <a:solidFill>
            <a:srgbClr val="FFC40F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pengunduhan</a:t>
            </a:r>
            <a:r>
              <a:rPr lang="en-US" dirty="0"/>
              <a:t> file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/</a:t>
            </a:r>
            <a:r>
              <a:rPr lang="en-US" dirty="0" err="1"/>
              <a:t>sedang</a:t>
            </a:r>
            <a:r>
              <a:rPr lang="en-US" dirty="0"/>
              <a:t> </a:t>
            </a:r>
            <a:r>
              <a:rPr lang="en-US" dirty="0" err="1"/>
              <a:t>berlangsung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lab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6F47F9D-D6CF-4B57-B7B8-4E5049910DD8}"/>
              </a:ext>
            </a:extLst>
          </p:cNvPr>
          <p:cNvSpPr/>
          <p:nvPr/>
        </p:nvSpPr>
        <p:spPr>
          <a:xfrm>
            <a:off x="1835426" y="1979951"/>
            <a:ext cx="139148" cy="139148"/>
          </a:xfrm>
          <a:prstGeom prst="diamond">
            <a:avLst/>
          </a:prstGeom>
          <a:solidFill>
            <a:srgbClr val="8EFF4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98ED022F-EDE3-486C-BF2A-280DF1DB552E}"/>
              </a:ext>
            </a:extLst>
          </p:cNvPr>
          <p:cNvSpPr/>
          <p:nvPr/>
        </p:nvSpPr>
        <p:spPr>
          <a:xfrm>
            <a:off x="1835426" y="2853675"/>
            <a:ext cx="139148" cy="139148"/>
          </a:xfrm>
          <a:prstGeom prst="diamond">
            <a:avLst/>
          </a:prstGeom>
          <a:solidFill>
            <a:srgbClr val="FFC40F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EC36A5-163D-4040-8342-9958FDB66B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Kebutuhan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1DF97-E447-4CB2-8AD6-E18A3B2A3275}"/>
              </a:ext>
            </a:extLst>
          </p:cNvPr>
          <p:cNvSpPr txBox="1"/>
          <p:nvPr/>
        </p:nvSpPr>
        <p:spPr>
          <a:xfrm>
            <a:off x="628650" y="1042583"/>
            <a:ext cx="3159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Token - </a:t>
            </a:r>
            <a:r>
              <a:rPr lang="en-US" dirty="0" err="1"/>
              <a:t>Peserta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1E209-7C54-4F97-8509-6A848CC10F2C}"/>
              </a:ext>
            </a:extLst>
          </p:cNvPr>
          <p:cNvSpPr txBox="1"/>
          <p:nvPr/>
        </p:nvSpPr>
        <p:spPr>
          <a:xfrm>
            <a:off x="2063499" y="1726110"/>
            <a:ext cx="4462897" cy="578882"/>
          </a:xfrm>
          <a:prstGeom prst="roundRect">
            <a:avLst/>
          </a:prstGeom>
          <a:solidFill>
            <a:srgbClr val="8EFF4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Peserta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pengumpulan</a:t>
            </a:r>
            <a:r>
              <a:rPr lang="en-US" dirty="0"/>
              <a:t> </a:t>
            </a:r>
            <a:r>
              <a:rPr lang="en-US" dirty="0" err="1"/>
              <a:t>jawaban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lab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kendala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EEDFE4-DB6D-4C8F-8A55-5E349CEA9445}"/>
              </a:ext>
            </a:extLst>
          </p:cNvPr>
          <p:cNvSpPr txBox="1"/>
          <p:nvPr/>
        </p:nvSpPr>
        <p:spPr>
          <a:xfrm>
            <a:off x="2063499" y="2633808"/>
            <a:ext cx="4462898" cy="817245"/>
          </a:xfrm>
          <a:prstGeom prst="roundRect">
            <a:avLst/>
          </a:prstGeom>
          <a:solidFill>
            <a:srgbClr val="FF5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Fitur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notifikasi</a:t>
            </a:r>
            <a:r>
              <a:rPr lang="en-US" dirty="0"/>
              <a:t> dan timer yang </a:t>
            </a:r>
            <a:r>
              <a:rPr lang="en-US" dirty="0" err="1"/>
              <a:t>terintegrasi</a:t>
            </a:r>
            <a:r>
              <a:rPr lang="en-US" dirty="0"/>
              <a:t> di </a:t>
            </a:r>
            <a:r>
              <a:rPr lang="en-US" dirty="0" err="1"/>
              <a:t>sistem</a:t>
            </a:r>
            <a:r>
              <a:rPr lang="en-US" dirty="0"/>
              <a:t> yang lama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berjalan</a:t>
            </a:r>
            <a:r>
              <a:rPr lang="en-US" dirty="0"/>
              <a:t> dan </a:t>
            </a:r>
            <a:r>
              <a:rPr lang="en-US" dirty="0" err="1"/>
              <a:t>berfungsi</a:t>
            </a:r>
            <a:r>
              <a:rPr lang="en-US" dirty="0"/>
              <a:t> pada mode </a:t>
            </a:r>
            <a:r>
              <a:rPr lang="en-US" dirty="0" err="1"/>
              <a:t>berbasis</a:t>
            </a:r>
            <a:r>
              <a:rPr lang="en-US" dirty="0"/>
              <a:t> token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peserta</a:t>
            </a:r>
            <a:endParaRPr lang="en-US" dirty="0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76F47F9D-D6CF-4B57-B7B8-4E5049910DD8}"/>
              </a:ext>
            </a:extLst>
          </p:cNvPr>
          <p:cNvSpPr/>
          <p:nvPr/>
        </p:nvSpPr>
        <p:spPr>
          <a:xfrm>
            <a:off x="1835426" y="1979951"/>
            <a:ext cx="139148" cy="139148"/>
          </a:xfrm>
          <a:prstGeom prst="diamond">
            <a:avLst/>
          </a:prstGeom>
          <a:solidFill>
            <a:srgbClr val="8EFF4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98ED022F-EDE3-486C-BF2A-280DF1DB552E}"/>
              </a:ext>
            </a:extLst>
          </p:cNvPr>
          <p:cNvSpPr/>
          <p:nvPr/>
        </p:nvSpPr>
        <p:spPr>
          <a:xfrm>
            <a:off x="1835426" y="2972856"/>
            <a:ext cx="139148" cy="139148"/>
          </a:xfrm>
          <a:prstGeom prst="diamond">
            <a:avLst/>
          </a:prstGeom>
          <a:solidFill>
            <a:srgbClr val="FF505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1C7820-6B0F-4D34-A2F9-4181B8B3FC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9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Rancangan UI - Manajemen Ruang</a:t>
            </a:r>
            <a:endParaRPr dirty="0"/>
          </a:p>
        </p:txBody>
      </p:sp>
      <p:pic>
        <p:nvPicPr>
          <p:cNvPr id="3" name="Picture 2" descr="Table&#10;&#10;Description automatically generated with low confidence">
            <a:extLst>
              <a:ext uri="{FF2B5EF4-FFF2-40B4-BE49-F238E27FC236}">
                <a16:creationId xmlns:a16="http://schemas.microsoft.com/office/drawing/2014/main" id="{D3117520-78E7-435E-AFE2-1E7EFDD2C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87"/>
          <a:stretch/>
        </p:blipFill>
        <p:spPr>
          <a:xfrm>
            <a:off x="1617095" y="1171664"/>
            <a:ext cx="5909809" cy="336197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EBDE00-2D98-4647-ACF4-84793C7E50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44BF-805C-4E57-92F9-38A8CF17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C631A-F4BD-4421-970D-CF6DC3E59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08" y="1577549"/>
            <a:ext cx="2056665" cy="1351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DCE16-9914-4D26-888B-552DC4B40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433" y="3172776"/>
            <a:ext cx="2268814" cy="11049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F1C90-A119-44D9-9BA7-CEA7DC219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489" y="1874455"/>
            <a:ext cx="3087756" cy="17126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21F2DDC-F3B3-4639-85A3-F653098B1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D7D529-8544-4087-BDF5-D32EF1A78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649" y="183708"/>
            <a:ext cx="6376702" cy="4206240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E97D7A-D6E2-4F24-A1D9-F1F51D072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95253" y="470534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6107D72-1169-4AE0-8A34-E9CB87115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082" y="181989"/>
            <a:ext cx="6229836" cy="420210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8976FD-054C-4D29-AFB1-0122F8668F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56105" y="4750904"/>
            <a:ext cx="304800" cy="27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1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A4E39D35-1C6C-4660-9434-196773784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548" y="210197"/>
            <a:ext cx="6230904" cy="420624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97641F-6CDC-45CE-BCFF-59D7B24F2D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122" y="4678844"/>
            <a:ext cx="351183" cy="3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5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41B9121-24E7-4EF1-80B4-212709981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569" y="858755"/>
            <a:ext cx="4915522" cy="2962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1C17A-E4EE-4D14-AD37-93213E33E398}"/>
              </a:ext>
            </a:extLst>
          </p:cNvPr>
          <p:cNvSpPr txBox="1"/>
          <p:nvPr/>
        </p:nvSpPr>
        <p:spPr>
          <a:xfrm>
            <a:off x="1842569" y="1379332"/>
            <a:ext cx="188096" cy="259675"/>
          </a:xfrm>
          <a:prstGeom prst="ellipse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1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CF7478-A7A4-4185-9848-B4EE15546D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4278" y="474510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85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extLst>
              <a:ext uri="{FF2B5EF4-FFF2-40B4-BE49-F238E27FC236}">
                <a16:creationId xmlns:a16="http://schemas.microsoft.com/office/drawing/2014/main" id="{E308AD95-2097-40A6-BA68-98AC437F5DE5}"/>
              </a:ext>
            </a:extLst>
          </p:cNvPr>
          <p:cNvSpPr/>
          <p:nvPr/>
        </p:nvSpPr>
        <p:spPr>
          <a:xfrm>
            <a:off x="3962400" y="2569302"/>
            <a:ext cx="616372" cy="413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CA720E1-1969-4D2C-843B-20000EF628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046"/>
          <a:stretch/>
        </p:blipFill>
        <p:spPr>
          <a:xfrm>
            <a:off x="628650" y="1470520"/>
            <a:ext cx="3085934" cy="2624328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E0A34B-E0DE-47B9-9A03-D797BF62FC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3488"/>
          <a:stretch/>
        </p:blipFill>
        <p:spPr>
          <a:xfrm>
            <a:off x="4826588" y="1470520"/>
            <a:ext cx="2915478" cy="2624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F82B66-D7DD-493B-B529-80CE347D9029}"/>
              </a:ext>
            </a:extLst>
          </p:cNvPr>
          <p:cNvSpPr txBox="1"/>
          <p:nvPr/>
        </p:nvSpPr>
        <p:spPr>
          <a:xfrm>
            <a:off x="1547264" y="1896166"/>
            <a:ext cx="188096" cy="259675"/>
          </a:xfrm>
          <a:prstGeom prst="ellipse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FB71D2-6644-4D4F-97FE-A357437C4EAE}"/>
              </a:ext>
            </a:extLst>
          </p:cNvPr>
          <p:cNvSpPr txBox="1"/>
          <p:nvPr/>
        </p:nvSpPr>
        <p:spPr>
          <a:xfrm>
            <a:off x="4826588" y="2220844"/>
            <a:ext cx="188096" cy="259675"/>
          </a:xfrm>
          <a:prstGeom prst="ellipse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4ECC9C-DB58-4EA2-AB4C-8A0914770990}"/>
              </a:ext>
            </a:extLst>
          </p:cNvPr>
          <p:cNvSpPr txBox="1"/>
          <p:nvPr/>
        </p:nvSpPr>
        <p:spPr>
          <a:xfrm>
            <a:off x="5714483" y="2220843"/>
            <a:ext cx="188096" cy="259675"/>
          </a:xfrm>
          <a:prstGeom prst="ellipse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D7BA85-CE21-4E89-A67F-3958236F9A06}"/>
              </a:ext>
            </a:extLst>
          </p:cNvPr>
          <p:cNvSpPr txBox="1"/>
          <p:nvPr/>
        </p:nvSpPr>
        <p:spPr>
          <a:xfrm>
            <a:off x="5714483" y="3101003"/>
            <a:ext cx="188096" cy="259675"/>
          </a:xfrm>
          <a:prstGeom prst="ellipse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E1BA6-1FE9-4FBF-9860-F5B61B8099D4}"/>
              </a:ext>
            </a:extLst>
          </p:cNvPr>
          <p:cNvSpPr txBox="1"/>
          <p:nvPr/>
        </p:nvSpPr>
        <p:spPr>
          <a:xfrm>
            <a:off x="4826588" y="3101003"/>
            <a:ext cx="188096" cy="259675"/>
          </a:xfrm>
          <a:prstGeom prst="ellipse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7</a:t>
            </a:r>
          </a:p>
        </p:txBody>
      </p:sp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AAC2B89-51C3-47AF-95E1-877C211A12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81391" y="4751587"/>
            <a:ext cx="311572" cy="3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37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24">
            <a:extLst>
              <a:ext uri="{FF2B5EF4-FFF2-40B4-BE49-F238E27FC236}">
                <a16:creationId xmlns:a16="http://schemas.microsoft.com/office/drawing/2014/main" id="{D7429DD5-3E0F-4B16-A614-70218E116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308AD95-2097-40A6-BA68-98AC437F5DE5}"/>
              </a:ext>
            </a:extLst>
          </p:cNvPr>
          <p:cNvSpPr/>
          <p:nvPr/>
        </p:nvSpPr>
        <p:spPr>
          <a:xfrm>
            <a:off x="3055314" y="2577474"/>
            <a:ext cx="616372" cy="413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F0070D8D-6CE1-4331-B900-16F00C26F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559" y="1683924"/>
            <a:ext cx="1228725" cy="2200275"/>
          </a:xfrm>
          <a:prstGeom prst="rect">
            <a:avLst/>
          </a:prstGeom>
        </p:spPr>
      </p:pic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5AAF873F-5D7B-4512-A858-FCAF36F446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068"/>
          <a:stretch/>
        </p:blipFill>
        <p:spPr>
          <a:xfrm>
            <a:off x="4303717" y="1471897"/>
            <a:ext cx="2958475" cy="2624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BA259-0329-4847-881B-431F8ED701E4}"/>
              </a:ext>
            </a:extLst>
          </p:cNvPr>
          <p:cNvSpPr txBox="1"/>
          <p:nvPr/>
        </p:nvSpPr>
        <p:spPr>
          <a:xfrm>
            <a:off x="4303716" y="2784061"/>
            <a:ext cx="188096" cy="259675"/>
          </a:xfrm>
          <a:prstGeom prst="ellipse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399FE7-922B-4A19-A264-E6480B3106A3}"/>
              </a:ext>
            </a:extLst>
          </p:cNvPr>
          <p:cNvSpPr txBox="1"/>
          <p:nvPr/>
        </p:nvSpPr>
        <p:spPr>
          <a:xfrm>
            <a:off x="5218116" y="2784061"/>
            <a:ext cx="188096" cy="259675"/>
          </a:xfrm>
          <a:prstGeom prst="ellipse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6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909756-EC9F-42F0-AF84-110C735C7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28383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5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609A2AFC-3638-4DCF-88A2-8CD21AF79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559" y="1210034"/>
            <a:ext cx="5230882" cy="31521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BA259-0329-4847-881B-431F8ED701E4}"/>
              </a:ext>
            </a:extLst>
          </p:cNvPr>
          <p:cNvSpPr txBox="1"/>
          <p:nvPr/>
        </p:nvSpPr>
        <p:spPr>
          <a:xfrm>
            <a:off x="2007457" y="3933466"/>
            <a:ext cx="188096" cy="284003"/>
          </a:xfrm>
          <a:prstGeom prst="ellipse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9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536D0D4-7B1F-4841-A7D2-5AB55015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8068855-0938-4368-A02A-2B693D1C1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58394" y="4712700"/>
            <a:ext cx="313911" cy="31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1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D83A586-EFF6-4040-920D-0CF2B3C73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505" y="1268044"/>
            <a:ext cx="5234990" cy="3154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5BA259-0329-4847-881B-431F8ED701E4}"/>
              </a:ext>
            </a:extLst>
          </p:cNvPr>
          <p:cNvSpPr txBox="1"/>
          <p:nvPr/>
        </p:nvSpPr>
        <p:spPr>
          <a:xfrm>
            <a:off x="2990010" y="4099119"/>
            <a:ext cx="380005" cy="238036"/>
          </a:xfrm>
          <a:prstGeom prst="ellipse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00" dirty="0"/>
              <a:t>10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2778E0F-2C6B-4526-A152-31AFC6AE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593BC96-44D5-43F1-9C17-56C92AACE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9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4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24">
            <a:extLst>
              <a:ext uri="{FF2B5EF4-FFF2-40B4-BE49-F238E27FC236}">
                <a16:creationId xmlns:a16="http://schemas.microsoft.com/office/drawing/2014/main" id="{D7429DD5-3E0F-4B16-A614-70218E116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Pemilihan Posisi Ujian secara Otomatis</a:t>
            </a:r>
            <a:endParaRPr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43D14CE-B330-4C1D-9FDD-350FBECE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355" y="1079651"/>
            <a:ext cx="4215593" cy="355364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8FD28C-0D1E-4079-AB2B-B722052BC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4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24">
            <a:extLst>
              <a:ext uri="{FF2B5EF4-FFF2-40B4-BE49-F238E27FC236}">
                <a16:creationId xmlns:a16="http://schemas.microsoft.com/office/drawing/2014/main" id="{D7429DD5-3E0F-4B16-A614-70218E116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FC98C9E-2289-4C0C-B2FD-67DC780A3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01" y="793242"/>
            <a:ext cx="4219597" cy="355701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E3A35A-315E-44BE-AA5B-35053693F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9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44BF-805C-4E57-92F9-38A8CF17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18DD2C-4B81-4CDB-9453-3CA0269D5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390" y="1190796"/>
            <a:ext cx="4959332" cy="3259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52FBBE-8233-4D69-AC2F-D115F9E022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06019" y="4760325"/>
            <a:ext cx="218661" cy="21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24">
            <a:extLst>
              <a:ext uri="{FF2B5EF4-FFF2-40B4-BE49-F238E27FC236}">
                <a16:creationId xmlns:a16="http://schemas.microsoft.com/office/drawing/2014/main" id="{D7429DD5-3E0F-4B16-A614-70218E116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1BB3948-71EA-4044-AA09-B9C375F94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689" y="793242"/>
            <a:ext cx="4104622" cy="355701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4FE9D4-CA1C-4679-AD34-F8D3930683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5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B4A2B0-2F3C-43B2-82C3-17B51812B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803" y="437322"/>
            <a:ext cx="6132394" cy="412299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1CE8677F-6FE1-4BD0-9CD5-220CDE52C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C17FD38-0A72-41C4-B18D-0BF41C1248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56933" y="4740447"/>
            <a:ext cx="258417" cy="2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4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24">
            <a:extLst>
              <a:ext uri="{FF2B5EF4-FFF2-40B4-BE49-F238E27FC236}">
                <a16:creationId xmlns:a16="http://schemas.microsoft.com/office/drawing/2014/main" id="{D7429DD5-3E0F-4B16-A614-70218E116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Token - </a:t>
            </a:r>
            <a:r>
              <a:rPr lang="en-US" dirty="0" err="1"/>
              <a:t>Peserta</a:t>
            </a:r>
            <a:endParaRPr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B713806-CEA5-4EE5-B96D-7E9463AE7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47" y="1492540"/>
            <a:ext cx="3069328" cy="2144700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633970-2B4A-4117-9EB3-87E6E830B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206" y="1492540"/>
            <a:ext cx="3533908" cy="2960288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5CB34A-8997-4E3B-AA37-33B4199689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8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3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24">
            <a:extLst>
              <a:ext uri="{FF2B5EF4-FFF2-40B4-BE49-F238E27FC236}">
                <a16:creationId xmlns:a16="http://schemas.microsoft.com/office/drawing/2014/main" id="{D7429DD5-3E0F-4B16-A614-70218E116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Token - </a:t>
            </a:r>
            <a:r>
              <a:rPr lang="en-US" dirty="0" err="1"/>
              <a:t>Peserta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C94A512-8F1F-4130-A5A6-5A8467FD0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7937" y="1627818"/>
            <a:ext cx="4048125" cy="281608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B4CA722-41DE-4C0C-8E91-61F65B293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574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5;p24">
            <a:extLst>
              <a:ext uri="{FF2B5EF4-FFF2-40B4-BE49-F238E27FC236}">
                <a16:creationId xmlns:a16="http://schemas.microsoft.com/office/drawing/2014/main" id="{D7429DD5-3E0F-4B16-A614-70218E1163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Token – Admin dan </a:t>
            </a:r>
            <a:r>
              <a:rPr lang="en-US" dirty="0" err="1"/>
              <a:t>Dosen</a:t>
            </a:r>
            <a:endParaRPr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646CFE-20A1-48BD-B58F-FBF522E2C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35" y="1659964"/>
            <a:ext cx="7500730" cy="2538802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410CBA-02BF-4F8E-82B6-517344187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5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C215EA2-18B0-4F6A-B4F5-CF1B149DC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764" y="223877"/>
            <a:ext cx="6228471" cy="420624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0BA87F7-4CE3-449E-ABC0-002946F15A3C}"/>
              </a:ext>
            </a:extLst>
          </p:cNvPr>
          <p:cNvSpPr/>
          <p:nvPr/>
        </p:nvSpPr>
        <p:spPr>
          <a:xfrm>
            <a:off x="1815548" y="4068417"/>
            <a:ext cx="50358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679380A-A4CB-4F94-8DB6-8FBBDF805640}"/>
              </a:ext>
            </a:extLst>
          </p:cNvPr>
          <p:cNvSpPr/>
          <p:nvPr/>
        </p:nvSpPr>
        <p:spPr>
          <a:xfrm>
            <a:off x="1729409" y="1961321"/>
            <a:ext cx="503582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000C46-49EB-438E-B63C-5C4FA34BB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8260" y="473848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1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grpSp>
        <p:nvGrpSpPr>
          <p:cNvPr id="262" name="Google Shape;262;p25"/>
          <p:cNvGrpSpPr/>
          <p:nvPr/>
        </p:nvGrpSpPr>
        <p:grpSpPr>
          <a:xfrm>
            <a:off x="1098609" y="1416817"/>
            <a:ext cx="2174679" cy="1289450"/>
            <a:chOff x="1298225" y="1786475"/>
            <a:chExt cx="2271900" cy="1460400"/>
          </a:xfrm>
        </p:grpSpPr>
        <p:sp>
          <p:nvSpPr>
            <p:cNvPr id="263" name="Google Shape;263;p25"/>
            <p:cNvSpPr/>
            <p:nvPr/>
          </p:nvSpPr>
          <p:spPr>
            <a:xfrm>
              <a:off x="1298225" y="1786475"/>
              <a:ext cx="2271900" cy="1460400"/>
            </a:xfrm>
            <a:prstGeom prst="rect">
              <a:avLst/>
            </a:prstGeom>
            <a:solidFill>
              <a:srgbClr val="8EF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5"/>
            <p:cNvSpPr txBox="1"/>
            <p:nvPr/>
          </p:nvSpPr>
          <p:spPr>
            <a:xfrm>
              <a:off x="1425274" y="2101192"/>
              <a:ext cx="2017800" cy="830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alibri"/>
                  <a:ea typeface="Calibri"/>
                  <a:cs typeface="Calibri"/>
                  <a:sym typeface="Calibri"/>
                </a:rPr>
                <a:t>Mempelajari cara kerja OXAM dan Skripsi Gunawan Christianto</a:t>
              </a: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262;p25">
            <a:extLst>
              <a:ext uri="{FF2B5EF4-FFF2-40B4-BE49-F238E27FC236}">
                <a16:creationId xmlns:a16="http://schemas.microsoft.com/office/drawing/2014/main" id="{BDDE56D7-A9DE-4857-9624-98A96E5F093C}"/>
              </a:ext>
            </a:extLst>
          </p:cNvPr>
          <p:cNvGrpSpPr/>
          <p:nvPr/>
        </p:nvGrpSpPr>
        <p:grpSpPr>
          <a:xfrm>
            <a:off x="3552687" y="1416817"/>
            <a:ext cx="2174679" cy="1289450"/>
            <a:chOff x="1298225" y="1786475"/>
            <a:chExt cx="2271900" cy="1460400"/>
          </a:xfrm>
          <a:solidFill>
            <a:srgbClr val="00B0F0"/>
          </a:solidFill>
        </p:grpSpPr>
        <p:sp>
          <p:nvSpPr>
            <p:cNvPr id="15" name="Google Shape;263;p25">
              <a:extLst>
                <a:ext uri="{FF2B5EF4-FFF2-40B4-BE49-F238E27FC236}">
                  <a16:creationId xmlns:a16="http://schemas.microsoft.com/office/drawing/2014/main" id="{6CB18F71-BE9D-4E6E-A07C-33DB5F2CC3B9}"/>
                </a:ext>
              </a:extLst>
            </p:cNvPr>
            <p:cNvSpPr/>
            <p:nvPr/>
          </p:nvSpPr>
          <p:spPr>
            <a:xfrm>
              <a:off x="1298225" y="1786475"/>
              <a:ext cx="2271900" cy="1460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4;p25">
              <a:extLst>
                <a:ext uri="{FF2B5EF4-FFF2-40B4-BE49-F238E27FC236}">
                  <a16:creationId xmlns:a16="http://schemas.microsoft.com/office/drawing/2014/main" id="{19ECA796-55DC-4F4D-93C5-450F4DD246C5}"/>
                </a:ext>
              </a:extLst>
            </p:cNvPr>
            <p:cNvSpPr txBox="1"/>
            <p:nvPr/>
          </p:nvSpPr>
          <p:spPr>
            <a:xfrm>
              <a:off x="1425274" y="2101192"/>
              <a:ext cx="2017800" cy="9411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alibri"/>
                  <a:ea typeface="Calibri"/>
                  <a:cs typeface="Calibri"/>
                  <a:sym typeface="Calibri"/>
                </a:rPr>
                <a:t>Mempelajari React.js sebagai library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alibri"/>
                  <a:ea typeface="Calibri"/>
                  <a:cs typeface="Calibri"/>
                  <a:sym typeface="Calibri"/>
                </a:rPr>
                <a:t>Front-end</a:t>
              </a:r>
            </a:p>
          </p:txBody>
        </p:sp>
      </p:grpSp>
      <p:grpSp>
        <p:nvGrpSpPr>
          <p:cNvPr id="17" name="Google Shape;262;p25">
            <a:extLst>
              <a:ext uri="{FF2B5EF4-FFF2-40B4-BE49-F238E27FC236}">
                <a16:creationId xmlns:a16="http://schemas.microsoft.com/office/drawing/2014/main" id="{D82314B7-EF1B-416C-AABC-B4E904F6ED79}"/>
              </a:ext>
            </a:extLst>
          </p:cNvPr>
          <p:cNvGrpSpPr/>
          <p:nvPr/>
        </p:nvGrpSpPr>
        <p:grpSpPr>
          <a:xfrm>
            <a:off x="6006765" y="1416817"/>
            <a:ext cx="2174679" cy="1289450"/>
            <a:chOff x="1298225" y="1734695"/>
            <a:chExt cx="2271900" cy="1460400"/>
          </a:xfrm>
          <a:solidFill>
            <a:srgbClr val="FFC40F"/>
          </a:solidFill>
        </p:grpSpPr>
        <p:sp>
          <p:nvSpPr>
            <p:cNvPr id="18" name="Google Shape;263;p25">
              <a:extLst>
                <a:ext uri="{FF2B5EF4-FFF2-40B4-BE49-F238E27FC236}">
                  <a16:creationId xmlns:a16="http://schemas.microsoft.com/office/drawing/2014/main" id="{1E71282E-4DE9-4151-8B29-C8A27D8E3BB3}"/>
                </a:ext>
              </a:extLst>
            </p:cNvPr>
            <p:cNvSpPr/>
            <p:nvPr/>
          </p:nvSpPr>
          <p:spPr>
            <a:xfrm>
              <a:off x="1298225" y="1734695"/>
              <a:ext cx="2271900" cy="1460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64;p25">
              <a:extLst>
                <a:ext uri="{FF2B5EF4-FFF2-40B4-BE49-F238E27FC236}">
                  <a16:creationId xmlns:a16="http://schemas.microsoft.com/office/drawing/2014/main" id="{BD4632D0-3670-4043-81E6-CD026465DF9A}"/>
                </a:ext>
              </a:extLst>
            </p:cNvPr>
            <p:cNvSpPr txBox="1"/>
            <p:nvPr/>
          </p:nvSpPr>
          <p:spPr>
            <a:xfrm>
              <a:off x="1425274" y="2101192"/>
              <a:ext cx="2017800" cy="94113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alibri"/>
                  <a:ea typeface="Calibri"/>
                  <a:cs typeface="Calibri"/>
                  <a:sym typeface="Calibri"/>
                </a:rPr>
                <a:t>Mempelajari Fatfree sebagai framework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alibri"/>
                  <a:ea typeface="Calibri"/>
                  <a:cs typeface="Calibri"/>
                  <a:sym typeface="Calibri"/>
                </a:rPr>
                <a:t>back-end</a:t>
              </a:r>
            </a:p>
          </p:txBody>
        </p:sp>
      </p:grpSp>
      <p:grpSp>
        <p:nvGrpSpPr>
          <p:cNvPr id="20" name="Google Shape;262;p25">
            <a:extLst>
              <a:ext uri="{FF2B5EF4-FFF2-40B4-BE49-F238E27FC236}">
                <a16:creationId xmlns:a16="http://schemas.microsoft.com/office/drawing/2014/main" id="{3EDF9356-38C9-4D16-9AD1-3210D70A0912}"/>
              </a:ext>
            </a:extLst>
          </p:cNvPr>
          <p:cNvGrpSpPr/>
          <p:nvPr/>
        </p:nvGrpSpPr>
        <p:grpSpPr>
          <a:xfrm>
            <a:off x="2264800" y="3029863"/>
            <a:ext cx="2174679" cy="994200"/>
            <a:chOff x="1298225" y="1786475"/>
            <a:chExt cx="2271900" cy="1460400"/>
          </a:xfrm>
          <a:solidFill>
            <a:srgbClr val="FF5050"/>
          </a:solidFill>
        </p:grpSpPr>
        <p:sp>
          <p:nvSpPr>
            <p:cNvPr id="21" name="Google Shape;263;p25">
              <a:extLst>
                <a:ext uri="{FF2B5EF4-FFF2-40B4-BE49-F238E27FC236}">
                  <a16:creationId xmlns:a16="http://schemas.microsoft.com/office/drawing/2014/main" id="{2D54AF71-E6A5-4BA4-BA6A-CABF9BFAB9CF}"/>
                </a:ext>
              </a:extLst>
            </p:cNvPr>
            <p:cNvSpPr/>
            <p:nvPr/>
          </p:nvSpPr>
          <p:spPr>
            <a:xfrm>
              <a:off x="1298225" y="1786475"/>
              <a:ext cx="2271900" cy="1460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4;p25">
              <a:extLst>
                <a:ext uri="{FF2B5EF4-FFF2-40B4-BE49-F238E27FC236}">
                  <a16:creationId xmlns:a16="http://schemas.microsoft.com/office/drawing/2014/main" id="{4ABB3F97-A508-43F5-B4B9-2CE048B377F2}"/>
                </a:ext>
              </a:extLst>
            </p:cNvPr>
            <p:cNvSpPr txBox="1"/>
            <p:nvPr/>
          </p:nvSpPr>
          <p:spPr>
            <a:xfrm>
              <a:off x="1425274" y="2101192"/>
              <a:ext cx="2017800" cy="69712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alibri"/>
                  <a:ea typeface="Calibri"/>
                  <a:cs typeface="Calibri"/>
                  <a:sym typeface="Calibri"/>
                </a:rPr>
                <a:t>Mengumpulkan kebutuhan</a:t>
              </a:r>
              <a:endParaRPr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62;p25">
            <a:extLst>
              <a:ext uri="{FF2B5EF4-FFF2-40B4-BE49-F238E27FC236}">
                <a16:creationId xmlns:a16="http://schemas.microsoft.com/office/drawing/2014/main" id="{AD21DD49-F274-4FB9-8EFB-7A750A4F9847}"/>
              </a:ext>
            </a:extLst>
          </p:cNvPr>
          <p:cNvGrpSpPr/>
          <p:nvPr/>
        </p:nvGrpSpPr>
        <p:grpSpPr>
          <a:xfrm>
            <a:off x="4718878" y="3029863"/>
            <a:ext cx="2174679" cy="994200"/>
            <a:chOff x="1298225" y="1786475"/>
            <a:chExt cx="2271900" cy="1460400"/>
          </a:xfrm>
          <a:solidFill>
            <a:srgbClr val="7F63F7"/>
          </a:solidFill>
        </p:grpSpPr>
        <p:sp>
          <p:nvSpPr>
            <p:cNvPr id="24" name="Google Shape;263;p25">
              <a:extLst>
                <a:ext uri="{FF2B5EF4-FFF2-40B4-BE49-F238E27FC236}">
                  <a16:creationId xmlns:a16="http://schemas.microsoft.com/office/drawing/2014/main" id="{58703F2C-36BC-426E-985A-8148D3FB5704}"/>
                </a:ext>
              </a:extLst>
            </p:cNvPr>
            <p:cNvSpPr/>
            <p:nvPr/>
          </p:nvSpPr>
          <p:spPr>
            <a:xfrm>
              <a:off x="1298225" y="1786475"/>
              <a:ext cx="2271900" cy="14604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4;p25">
              <a:extLst>
                <a:ext uri="{FF2B5EF4-FFF2-40B4-BE49-F238E27FC236}">
                  <a16:creationId xmlns:a16="http://schemas.microsoft.com/office/drawing/2014/main" id="{2C9837E3-5786-41FA-91DC-8145669F46E0}"/>
                </a:ext>
              </a:extLst>
            </p:cNvPr>
            <p:cNvSpPr txBox="1"/>
            <p:nvPr/>
          </p:nvSpPr>
          <p:spPr>
            <a:xfrm>
              <a:off x="1425274" y="2101192"/>
              <a:ext cx="2017800" cy="45312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Calibri"/>
                  <a:ea typeface="Calibri"/>
                  <a:cs typeface="Calibri"/>
                  <a:sym typeface="Calibri"/>
                </a:rPr>
                <a:t>Membuat Rancangan UI</a:t>
              </a:r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5D2A16-3A3E-4D67-867A-5ADC9DFAC0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76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Rencana Selanjutnya</a:t>
            </a:r>
            <a:endParaRPr/>
          </a:p>
        </p:txBody>
      </p:sp>
      <p:grpSp>
        <p:nvGrpSpPr>
          <p:cNvPr id="262" name="Google Shape;262;p25"/>
          <p:cNvGrpSpPr/>
          <p:nvPr/>
        </p:nvGrpSpPr>
        <p:grpSpPr>
          <a:xfrm>
            <a:off x="1892288" y="1841550"/>
            <a:ext cx="2271900" cy="1460400"/>
            <a:chOff x="1298225" y="1786475"/>
            <a:chExt cx="2271900" cy="1460400"/>
          </a:xfrm>
        </p:grpSpPr>
        <p:sp>
          <p:nvSpPr>
            <p:cNvPr id="263" name="Google Shape;263;p25"/>
            <p:cNvSpPr/>
            <p:nvPr/>
          </p:nvSpPr>
          <p:spPr>
            <a:xfrm>
              <a:off x="1298225" y="1786475"/>
              <a:ext cx="2271900" cy="1460400"/>
            </a:xfrm>
            <a:prstGeom prst="rect">
              <a:avLst/>
            </a:prstGeom>
            <a:solidFill>
              <a:srgbClr val="8EF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5"/>
            <p:cNvSpPr txBox="1"/>
            <p:nvPr/>
          </p:nvSpPr>
          <p:spPr>
            <a:xfrm>
              <a:off x="1453450" y="2160400"/>
              <a:ext cx="2017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Menyelesaikan bagian Analisis Dampak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" name="Google Shape;265;p25"/>
          <p:cNvGrpSpPr/>
          <p:nvPr/>
        </p:nvGrpSpPr>
        <p:grpSpPr>
          <a:xfrm>
            <a:off x="4979813" y="1841550"/>
            <a:ext cx="2271900" cy="1460400"/>
            <a:chOff x="3877750" y="1786475"/>
            <a:chExt cx="2271900" cy="1460400"/>
          </a:xfrm>
        </p:grpSpPr>
        <p:sp>
          <p:nvSpPr>
            <p:cNvPr id="266" name="Google Shape;266;p25"/>
            <p:cNvSpPr/>
            <p:nvPr/>
          </p:nvSpPr>
          <p:spPr>
            <a:xfrm>
              <a:off x="3877750" y="1786475"/>
              <a:ext cx="2271900" cy="1460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5"/>
            <p:cNvSpPr txBox="1"/>
            <p:nvPr/>
          </p:nvSpPr>
          <p:spPr>
            <a:xfrm>
              <a:off x="4017450" y="1944475"/>
              <a:ext cx="2017800" cy="10467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Menyelesaikan bagian perancangan dan implementasi perangkat lunak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8" name="Google Shape;268;p25"/>
          <p:cNvSpPr/>
          <p:nvPr/>
        </p:nvSpPr>
        <p:spPr>
          <a:xfrm>
            <a:off x="1846400" y="1756800"/>
            <a:ext cx="2363700" cy="16299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4933925" y="1756800"/>
            <a:ext cx="2363700" cy="16299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rgbClr val="8EFF4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81102B-2942-41ED-87C8-85E21B22E4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2950" y="4717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2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7075" y="1700188"/>
            <a:ext cx="5447237" cy="1743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6FCA409-021B-4F71-8F69-11272BF5E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5739" y="4725229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44BF-805C-4E57-92F9-38A8CF17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518DD2C-4B81-4CDB-9453-3CA0269D5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390" y="1190796"/>
            <a:ext cx="4959332" cy="3259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ED163EB-64B6-4405-ABA7-BEA19ABBA7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6141" y="4740447"/>
            <a:ext cx="258417" cy="2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9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44BF-805C-4E57-92F9-38A8CF17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F5A0E-0C0D-420D-9CDA-022300515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49" y="1126435"/>
            <a:ext cx="2476043" cy="33080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E71D13-1042-4235-8955-CCB96798B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8341" y="2195974"/>
            <a:ext cx="3937138" cy="1168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0C8171A-B59A-4368-B5AB-5E3B773E2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36445" y="4690751"/>
            <a:ext cx="357809" cy="3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Rumusan Masalah</a:t>
            </a:r>
            <a:endParaRPr/>
          </a:p>
        </p:txBody>
      </p:sp>
      <p:grpSp>
        <p:nvGrpSpPr>
          <p:cNvPr id="180" name="Google Shape;180;p16"/>
          <p:cNvGrpSpPr/>
          <p:nvPr/>
        </p:nvGrpSpPr>
        <p:grpSpPr>
          <a:xfrm>
            <a:off x="840995" y="1700501"/>
            <a:ext cx="3349917" cy="924287"/>
            <a:chOff x="1298225" y="1786475"/>
            <a:chExt cx="2271900" cy="1460400"/>
          </a:xfrm>
        </p:grpSpPr>
        <p:sp>
          <p:nvSpPr>
            <p:cNvPr id="181" name="Google Shape;181;p16"/>
            <p:cNvSpPr/>
            <p:nvPr/>
          </p:nvSpPr>
          <p:spPr>
            <a:xfrm>
              <a:off x="1298225" y="1786475"/>
              <a:ext cx="2271900" cy="1460400"/>
            </a:xfrm>
            <a:prstGeom prst="rect">
              <a:avLst/>
            </a:prstGeom>
            <a:solidFill>
              <a:srgbClr val="8EF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 txBox="1"/>
            <p:nvPr/>
          </p:nvSpPr>
          <p:spPr>
            <a:xfrm>
              <a:off x="1425275" y="1897238"/>
              <a:ext cx="2017800" cy="13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Mekanisme pemilihan posisi ujian secara otomatis dan sistem manajemen ruang pada Lab. FTIS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6"/>
          <p:cNvSpPr/>
          <p:nvPr/>
        </p:nvSpPr>
        <p:spPr>
          <a:xfrm>
            <a:off x="795750" y="1600200"/>
            <a:ext cx="3440400" cy="11214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19050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3963795" y="3101751"/>
            <a:ext cx="3349917" cy="924287"/>
            <a:chOff x="1298225" y="1786475"/>
            <a:chExt cx="2271900" cy="1460400"/>
          </a:xfrm>
        </p:grpSpPr>
        <p:sp>
          <p:nvSpPr>
            <p:cNvPr id="185" name="Google Shape;185;p16"/>
            <p:cNvSpPr/>
            <p:nvPr/>
          </p:nvSpPr>
          <p:spPr>
            <a:xfrm>
              <a:off x="1298225" y="1786475"/>
              <a:ext cx="2271900" cy="14604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 txBox="1"/>
            <p:nvPr/>
          </p:nvSpPr>
          <p:spPr>
            <a:xfrm>
              <a:off x="1425275" y="1897238"/>
              <a:ext cx="2017800" cy="9729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Mekanisme untuk menerapkan mode otentikasi berbasis token pada OXAM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" name="Google Shape;187;p16"/>
          <p:cNvSpPr/>
          <p:nvPr/>
        </p:nvSpPr>
        <p:spPr>
          <a:xfrm>
            <a:off x="3918550" y="3003200"/>
            <a:ext cx="3440400" cy="11214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19050" cap="flat" cmpd="sng">
            <a:solidFill>
              <a:srgbClr val="8EFF4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D30D71-D060-4E33-8F6D-B75FF1B7A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36353" y="471725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Rumusan Masalah</a:t>
            </a:r>
            <a:endParaRPr/>
          </a:p>
        </p:txBody>
      </p:sp>
      <p:grpSp>
        <p:nvGrpSpPr>
          <p:cNvPr id="193" name="Google Shape;193;p17"/>
          <p:cNvGrpSpPr/>
          <p:nvPr/>
        </p:nvGrpSpPr>
        <p:grpSpPr>
          <a:xfrm>
            <a:off x="840995" y="1700501"/>
            <a:ext cx="3349917" cy="924287"/>
            <a:chOff x="1298225" y="1786475"/>
            <a:chExt cx="2271900" cy="1460400"/>
          </a:xfrm>
        </p:grpSpPr>
        <p:sp>
          <p:nvSpPr>
            <p:cNvPr id="194" name="Google Shape;194;p17"/>
            <p:cNvSpPr/>
            <p:nvPr/>
          </p:nvSpPr>
          <p:spPr>
            <a:xfrm>
              <a:off x="1298225" y="1786475"/>
              <a:ext cx="2271900" cy="1460400"/>
            </a:xfrm>
            <a:prstGeom prst="rect">
              <a:avLst/>
            </a:prstGeom>
            <a:solidFill>
              <a:srgbClr val="FFC4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 txBox="1"/>
            <p:nvPr/>
          </p:nvSpPr>
          <p:spPr>
            <a:xfrm>
              <a:off x="1425275" y="1897238"/>
              <a:ext cx="2017800" cy="1313400"/>
            </a:xfrm>
            <a:prstGeom prst="rect">
              <a:avLst/>
            </a:prstGeom>
            <a:solidFill>
              <a:srgbClr val="FFC40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Implementasi </a:t>
              </a: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sistem </a:t>
              </a: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pemilihan posisi ujian secara otomatis dan sistem manajemen ruang Lab. FTIS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17"/>
          <p:cNvSpPr/>
          <p:nvPr/>
        </p:nvSpPr>
        <p:spPr>
          <a:xfrm>
            <a:off x="795750" y="1600200"/>
            <a:ext cx="3440400" cy="11214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17"/>
          <p:cNvGrpSpPr/>
          <p:nvPr/>
        </p:nvGrpSpPr>
        <p:grpSpPr>
          <a:xfrm>
            <a:off x="3963795" y="3101751"/>
            <a:ext cx="3349917" cy="924287"/>
            <a:chOff x="1298225" y="1786475"/>
            <a:chExt cx="2271900" cy="1460400"/>
          </a:xfrm>
        </p:grpSpPr>
        <p:sp>
          <p:nvSpPr>
            <p:cNvPr id="198" name="Google Shape;198;p17"/>
            <p:cNvSpPr/>
            <p:nvPr/>
          </p:nvSpPr>
          <p:spPr>
            <a:xfrm>
              <a:off x="1298225" y="1786475"/>
              <a:ext cx="2271900" cy="14604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 txBox="1"/>
            <p:nvPr/>
          </p:nvSpPr>
          <p:spPr>
            <a:xfrm>
              <a:off x="1425275" y="1897238"/>
              <a:ext cx="2017800" cy="9729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Implementasi mode otentikasi berbasis token pada OXAM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17"/>
          <p:cNvSpPr/>
          <p:nvPr/>
        </p:nvSpPr>
        <p:spPr>
          <a:xfrm>
            <a:off x="3918550" y="2999232"/>
            <a:ext cx="3440400" cy="1121400"/>
          </a:xfrm>
          <a:prstGeom prst="wedgeRectCallout">
            <a:avLst>
              <a:gd name="adj1" fmla="val -20833"/>
              <a:gd name="adj2" fmla="val 62500"/>
            </a:avLst>
          </a:prstGeom>
          <a:noFill/>
          <a:ln w="19050" cap="flat" cmpd="sng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F915B1-81DB-4F80-89B0-E226E119DD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5350" y="4745847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728</Words>
  <Application>Microsoft Office PowerPoint</Application>
  <PresentationFormat>On-screen Show (16:9)</PresentationFormat>
  <Paragraphs>126</Paragraphs>
  <Slides>58</Slides>
  <Notes>58</Notes>
  <HiddenSlides>0</HiddenSlides>
  <MMClips>58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Open Sans Medium</vt:lpstr>
      <vt:lpstr>Arial</vt:lpstr>
      <vt:lpstr>Calibri</vt:lpstr>
      <vt:lpstr>Office Theme</vt:lpstr>
      <vt:lpstr>Manajemen Tempat Duduk pada OXAM</vt:lpstr>
      <vt:lpstr>Point utama</vt:lpstr>
      <vt:lpstr>Latar Belakang</vt:lpstr>
      <vt:lpstr>Latar Belakang</vt:lpstr>
      <vt:lpstr>Latar Belakang</vt:lpstr>
      <vt:lpstr>Latar Belakang</vt:lpstr>
      <vt:lpstr>Latar Belakang</vt:lpstr>
      <vt:lpstr>Rumusan Masalah</vt:lpstr>
      <vt:lpstr>Rumusan Masalah</vt:lpstr>
      <vt:lpstr>Tujuan</vt:lpstr>
      <vt:lpstr>Tujuan</vt:lpstr>
      <vt:lpstr>Detail Perkembangan Skripsi</vt:lpstr>
      <vt:lpstr>OXAM - Tools</vt:lpstr>
      <vt:lpstr>Docker</vt:lpstr>
      <vt:lpstr>Docker</vt:lpstr>
      <vt:lpstr>Docker</vt:lpstr>
      <vt:lpstr>Gitlab CI/CD</vt:lpstr>
      <vt:lpstr>Gitlab CI/CD - Terms</vt:lpstr>
      <vt:lpstr>Gitlab CI/CD</vt:lpstr>
      <vt:lpstr>OXAM - System</vt:lpstr>
      <vt:lpstr>OXAM - System</vt:lpstr>
      <vt:lpstr>React.js</vt:lpstr>
      <vt:lpstr>React.js - JSX</vt:lpstr>
      <vt:lpstr>React.js - Component</vt:lpstr>
      <vt:lpstr>React.js - State</vt:lpstr>
      <vt:lpstr>FatFree Framework</vt:lpstr>
      <vt:lpstr>FatFree – Hello World!</vt:lpstr>
      <vt:lpstr>FatFree – Hello World! (OOP)</vt:lpstr>
      <vt:lpstr>FatFree – Param/Token</vt:lpstr>
      <vt:lpstr>Kebutuhan</vt:lpstr>
      <vt:lpstr>Kebutuhan</vt:lpstr>
      <vt:lpstr>Kebutuhan</vt:lpstr>
      <vt:lpstr>Kebutuhan</vt:lpstr>
      <vt:lpstr>Kebutuhan</vt:lpstr>
      <vt:lpstr>Kebutuhan</vt:lpstr>
      <vt:lpstr>Kebutuhan</vt:lpstr>
      <vt:lpstr>Kebutuhan</vt:lpstr>
      <vt:lpstr>Kebutuhan</vt:lpstr>
      <vt:lpstr>Rancangan UI - Manajemen Ruang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Pemilihan Posisi Ujian secara Otomatis</vt:lpstr>
      <vt:lpstr>PowerPoint Presentation</vt:lpstr>
      <vt:lpstr>PowerPoint Presentation</vt:lpstr>
      <vt:lpstr>PowerPoint Presentation</vt:lpstr>
      <vt:lpstr>Mode Ujian Berbasis Token - Peserta</vt:lpstr>
      <vt:lpstr>Mode Ujian Berbasis Token - Peserta</vt:lpstr>
      <vt:lpstr>Mode Ujian Berbasis Token – Admin dan Dosen</vt:lpstr>
      <vt:lpstr>PowerPoint Presentation</vt:lpstr>
      <vt:lpstr>Kesimpulan</vt:lpstr>
      <vt:lpstr>Rencana Selanjutnya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Manajemen Tempat Duduk pada OXAM</dc:title>
  <cp:lastModifiedBy>CHRISTIAN SAUL GERALD PATRICK NASIRA</cp:lastModifiedBy>
  <cp:revision>5</cp:revision>
  <dcterms:modified xsi:type="dcterms:W3CDTF">2022-01-03T23:26:48Z</dcterms:modified>
</cp:coreProperties>
</file>